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1"/>
  </p:sldMasterIdLst>
  <p:notesMasterIdLst>
    <p:notesMasterId r:id="rId34"/>
  </p:notesMasterIdLst>
  <p:sldIdLst>
    <p:sldId id="295" r:id="rId2"/>
    <p:sldId id="257" r:id="rId3"/>
    <p:sldId id="258" r:id="rId4"/>
    <p:sldId id="294" r:id="rId5"/>
    <p:sldId id="276" r:id="rId6"/>
    <p:sldId id="286" r:id="rId7"/>
    <p:sldId id="261" r:id="rId8"/>
    <p:sldId id="288" r:id="rId9"/>
    <p:sldId id="289" r:id="rId10"/>
    <p:sldId id="290" r:id="rId11"/>
    <p:sldId id="291" r:id="rId12"/>
    <p:sldId id="297" r:id="rId13"/>
    <p:sldId id="263" r:id="rId14"/>
    <p:sldId id="264" r:id="rId15"/>
    <p:sldId id="266" r:id="rId16"/>
    <p:sldId id="267" r:id="rId17"/>
    <p:sldId id="265" r:id="rId18"/>
    <p:sldId id="293" r:id="rId19"/>
    <p:sldId id="271" r:id="rId20"/>
    <p:sldId id="268" r:id="rId21"/>
    <p:sldId id="270" r:id="rId22"/>
    <p:sldId id="274" r:id="rId23"/>
    <p:sldId id="280" r:id="rId24"/>
    <p:sldId id="281" r:id="rId25"/>
    <p:sldId id="285" r:id="rId26"/>
    <p:sldId id="275" r:id="rId27"/>
    <p:sldId id="282" r:id="rId28"/>
    <p:sldId id="292" r:id="rId29"/>
    <p:sldId id="278" r:id="rId30"/>
    <p:sldId id="283" r:id="rId31"/>
    <p:sldId id="284" r:id="rId32"/>
    <p:sldId id="28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20"/>
      </p:cViewPr>
      <p:guideLst>
        <p:guide orient="horz" pos="2160"/>
        <p:guide pos="2880"/>
      </p:guideLst>
    </p:cSldViewPr>
  </p:slideViewPr>
  <p:notesTextViewPr>
    <p:cViewPr>
      <p:scale>
        <a:sx n="1" d="1"/>
        <a:sy n="1" d="1"/>
      </p:scale>
      <p:origin x="0" y="0"/>
    </p:cViewPr>
  </p:notesTextViewPr>
  <p:sorterViewPr>
    <p:cViewPr>
      <p:scale>
        <a:sx n="100" d="100"/>
        <a:sy n="100" d="100"/>
      </p:scale>
      <p:origin x="0" y="1224"/>
    </p:cViewPr>
  </p:sorterViewPr>
  <p:notesViewPr>
    <p:cSldViewPr>
      <p:cViewPr varScale="1">
        <p:scale>
          <a:sx n="56" d="100"/>
          <a:sy n="56" d="100"/>
        </p:scale>
        <p:origin x="-285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9C4147-609C-44C4-BCFB-F0047D518D75}" type="datetimeFigureOut">
              <a:rPr lang="en-US" smtClean="0"/>
              <a:t>11/7/2015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53731A-6837-467E-B58E-1A6A1DBC6AAF}" type="slidenum">
              <a:rPr lang="en-US" smtClean="0"/>
              <a:t>‹#›</a:t>
            </a:fld>
            <a:endParaRPr lang="en-US"/>
          </a:p>
        </p:txBody>
      </p:sp>
    </p:spTree>
    <p:extLst>
      <p:ext uri="{BB962C8B-B14F-4D97-AF65-F5344CB8AC3E}">
        <p14:creationId xmlns:p14="http://schemas.microsoft.com/office/powerpoint/2010/main" val="1684688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53731A-6837-467E-B58E-1A6A1DBC6AAF}" type="slidenum">
              <a:rPr lang="en-US" smtClean="0"/>
              <a:t>1</a:t>
            </a:fld>
            <a:endParaRPr lang="en-US"/>
          </a:p>
        </p:txBody>
      </p:sp>
    </p:spTree>
    <p:extLst>
      <p:ext uri="{BB962C8B-B14F-4D97-AF65-F5344CB8AC3E}">
        <p14:creationId xmlns:p14="http://schemas.microsoft.com/office/powerpoint/2010/main" val="2877072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fld id="{0D818AE0-95EB-4BAE-BF4E-A7F9864A0225}" type="slidenum">
              <a:rPr lang="en-US" altLang="en-US" sz="1200"/>
              <a:pPr algn="r" eaLnBrk="1" hangingPunct="1"/>
              <a:t>19</a:t>
            </a:fld>
            <a:endParaRPr lang="en-US" altLang="en-US" sz="1200"/>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dirty="0" smtClean="0">
                <a:latin typeface="Times New Roman" pitchFamily="18" charset="0"/>
                <a:cs typeface="Times New Roman" pitchFamily="18" charset="0"/>
              </a:rPr>
              <a:t>Be careful</a:t>
            </a:r>
            <a:r>
              <a:rPr lang="en-US" altLang="en-US" baseline="0" dirty="0" smtClean="0">
                <a:latin typeface="Times New Roman" pitchFamily="18" charset="0"/>
                <a:cs typeface="Times New Roman" pitchFamily="18" charset="0"/>
              </a:rPr>
              <a:t> here! Vestigial structures aren’t really non-functional—rather, they do not perform their original adaptive function. </a:t>
            </a:r>
          </a:p>
          <a:p>
            <a:pPr eaLnBrk="1" hangingPunct="1"/>
            <a:r>
              <a:rPr lang="en-US" altLang="en-US" dirty="0" smtClean="0">
                <a:latin typeface="Times New Roman" pitchFamily="18" charset="0"/>
                <a:cs typeface="Times New Roman" pitchFamily="18" charset="0"/>
              </a:rPr>
              <a:t>http://</a:t>
            </a:r>
            <a:r>
              <a:rPr lang="en-US" altLang="en-US" dirty="0" err="1" smtClean="0">
                <a:latin typeface="Times New Roman" pitchFamily="18" charset="0"/>
                <a:cs typeface="Times New Roman" pitchFamily="18" charset="0"/>
              </a:rPr>
              <a:t>ncse.com</a:t>
            </a:r>
            <a:r>
              <a:rPr lang="en-US" altLang="en-US" dirty="0" smtClean="0">
                <a:latin typeface="Times New Roman" pitchFamily="18" charset="0"/>
                <a:cs typeface="Times New Roman" pitchFamily="18" charset="0"/>
              </a:rPr>
              <a:t>/blog/2014/07/misconception-monday-everything-is-adaptation-part-1-0015749</a:t>
            </a:r>
          </a:p>
          <a:p>
            <a:pPr eaLnBrk="1" hangingPunct="1"/>
            <a:endParaRPr lang="en-US" altLang="en-US"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649114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50FAD9B8-04DC-4D94-8127-B07664274BE6}" type="slidenum">
              <a:rPr lang="en-US" altLang="en-US" sz="1200" smtClean="0"/>
              <a:pPr eaLnBrk="1" hangingPunct="1"/>
              <a:t>20</a:t>
            </a:fld>
            <a:endParaRPr lang="en-US" altLang="en-US" sz="1200"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250528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328B413E-C2A6-4DDD-AD43-98590B67BE2A}" type="slidenum">
              <a:rPr lang="en-US" altLang="en-US" sz="1200" smtClean="0"/>
              <a:pPr eaLnBrk="1" hangingPunct="1"/>
              <a:t>21</a:t>
            </a:fld>
            <a:endParaRPr lang="en-US" altLang="en-US" sz="1200"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imes New Roman" pitchFamily="18" charset="0"/>
                <a:cs typeface="Times New Roman" pitchFamily="18" charset="0"/>
              </a:rPr>
              <a:t>Suggest not showing a human for sensitivity</a:t>
            </a:r>
            <a:r>
              <a:rPr lang="en-US" altLang="en-US" baseline="0" dirty="0" smtClean="0">
                <a:latin typeface="Times New Roman" pitchFamily="18" charset="0"/>
                <a:cs typeface="Times New Roman" pitchFamily="18" charset="0"/>
              </a:rPr>
              <a:t> issues</a:t>
            </a:r>
            <a:endParaRPr lang="en-US" altLang="en-US"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479658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53731A-6837-467E-B58E-1A6A1DBC6AAF}" type="slidenum">
              <a:rPr lang="en-US" smtClean="0"/>
              <a:t>22</a:t>
            </a:fld>
            <a:endParaRPr lang="en-US"/>
          </a:p>
        </p:txBody>
      </p:sp>
    </p:spTree>
    <p:extLst>
      <p:ext uri="{BB962C8B-B14F-4D97-AF65-F5344CB8AC3E}">
        <p14:creationId xmlns:p14="http://schemas.microsoft.com/office/powerpoint/2010/main" val="2422964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cs typeface="Times New Roman" pitchFamily="18" charset="0"/>
              </a:defRPr>
            </a:lvl1pPr>
            <a:lvl2pPr marL="742950" indent="-285750" eaLnBrk="0" hangingPunct="0">
              <a:defRPr kumimoji="1" sz="2400">
                <a:solidFill>
                  <a:schemeClr val="tx1"/>
                </a:solidFill>
                <a:latin typeface="Times New Roman" pitchFamily="18" charset="0"/>
                <a:cs typeface="Times New Roman" pitchFamily="18" charset="0"/>
              </a:defRPr>
            </a:lvl2pPr>
            <a:lvl3pPr marL="1143000" indent="-228600" eaLnBrk="0" hangingPunct="0">
              <a:defRPr kumimoji="1" sz="2400">
                <a:solidFill>
                  <a:schemeClr val="tx1"/>
                </a:solidFill>
                <a:latin typeface="Times New Roman" pitchFamily="18" charset="0"/>
                <a:cs typeface="Times New Roman" pitchFamily="18" charset="0"/>
              </a:defRPr>
            </a:lvl3pPr>
            <a:lvl4pPr marL="1600200" indent="-228600" eaLnBrk="0" hangingPunct="0">
              <a:defRPr kumimoji="1" sz="2400">
                <a:solidFill>
                  <a:schemeClr val="tx1"/>
                </a:solidFill>
                <a:latin typeface="Times New Roman" pitchFamily="18" charset="0"/>
                <a:cs typeface="Times New Roman" pitchFamily="18" charset="0"/>
              </a:defRPr>
            </a:lvl4pPr>
            <a:lvl5pPr marL="2057400" indent="-228600" eaLnBrk="0" hangingPunct="0">
              <a:defRPr kumimoji="1"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cs typeface="Times New Roman" pitchFamily="18" charset="0"/>
              </a:defRPr>
            </a:lvl9pPr>
          </a:lstStyle>
          <a:p>
            <a:pPr eaLnBrk="1" hangingPunct="1"/>
            <a:fld id="{B89ACAAF-E815-4D3D-9B22-B7958C24DB48}" type="slidenum">
              <a:rPr lang="en-US" sz="1200" smtClean="0"/>
              <a:pPr eaLnBrk="1" hangingPunct="1"/>
              <a:t>24</a:t>
            </a:fld>
            <a:endParaRPr lang="en-US" sz="1200" smtClean="0"/>
          </a:p>
        </p:txBody>
      </p:sp>
      <p:sp>
        <p:nvSpPr>
          <p:cNvPr id="47107" name="Rectangle 1026"/>
          <p:cNvSpPr>
            <a:spLocks noGrp="1" noRot="1" noChangeAspect="1" noChangeArrowheads="1" noTextEdit="1"/>
          </p:cNvSpPr>
          <p:nvPr>
            <p:ph type="sldImg"/>
          </p:nvPr>
        </p:nvSpPr>
        <p:spPr>
          <a:ln/>
        </p:spPr>
      </p:sp>
      <p:sp>
        <p:nvSpPr>
          <p:cNvPr id="4710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cs typeface="Times New Roman" pitchFamily="18" charset="0"/>
            </a:endParaRPr>
          </a:p>
        </p:txBody>
      </p:sp>
    </p:spTree>
    <p:extLst>
      <p:ext uri="{BB962C8B-B14F-4D97-AF65-F5344CB8AC3E}">
        <p14:creationId xmlns:p14="http://schemas.microsoft.com/office/powerpoint/2010/main" val="2795127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6273359A-BAC2-4533-AAAA-FCA6E8B95F4C}" type="slidenum">
              <a:rPr lang="en-US" altLang="en-US" sz="1200" smtClean="0"/>
              <a:pPr eaLnBrk="1" hangingPunct="1"/>
              <a:t>27</a:t>
            </a:fld>
            <a:endParaRPr lang="en-US" altLang="en-US" sz="1200"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imes New Roman" pitchFamily="18" charset="0"/>
                <a:cs typeface="Times New Roman" pitchFamily="18" charset="0"/>
              </a:rPr>
              <a:t>Not really green beetles are our favorite—more like, I</a:t>
            </a:r>
            <a:r>
              <a:rPr lang="en-US" altLang="en-US" baseline="0" dirty="0" smtClean="0">
                <a:latin typeface="Times New Roman" pitchFamily="18" charset="0"/>
                <a:cs typeface="Times New Roman" pitchFamily="18" charset="0"/>
              </a:rPr>
              <a:t> green beetles are easy to find!</a:t>
            </a:r>
          </a:p>
          <a:p>
            <a:pPr eaLnBrk="1" hangingPunct="1"/>
            <a:endParaRPr lang="en-US" altLang="en-US"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6538633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Phenotype</a:t>
            </a:r>
            <a:r>
              <a:rPr lang="en-US" baseline="0" dirty="0" smtClean="0"/>
              <a:t>s aren’t always “outward” – blood type and protein shape are phenotypes.</a:t>
            </a:r>
            <a:endParaRPr lang="en-US" dirty="0"/>
          </a:p>
        </p:txBody>
      </p:sp>
      <p:sp>
        <p:nvSpPr>
          <p:cNvPr id="4" name="Slide Number Placeholder 3"/>
          <p:cNvSpPr>
            <a:spLocks noGrp="1"/>
          </p:cNvSpPr>
          <p:nvPr>
            <p:ph type="sldNum" sz="quarter" idx="10"/>
          </p:nvPr>
        </p:nvSpPr>
        <p:spPr/>
        <p:txBody>
          <a:bodyPr/>
          <a:lstStyle/>
          <a:p>
            <a:fld id="{D453731A-6837-467E-B58E-1A6A1DBC6AAF}" type="slidenum">
              <a:rPr lang="en-US" smtClean="0"/>
              <a:t>28</a:t>
            </a:fld>
            <a:endParaRPr lang="en-US"/>
          </a:p>
        </p:txBody>
      </p:sp>
    </p:spTree>
    <p:extLst>
      <p:ext uri="{BB962C8B-B14F-4D97-AF65-F5344CB8AC3E}">
        <p14:creationId xmlns:p14="http://schemas.microsoft.com/office/powerpoint/2010/main" val="493403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could read like</a:t>
            </a:r>
            <a:r>
              <a:rPr lang="en-US" baseline="0" dirty="0" smtClean="0"/>
              <a:t> evolution was first proposed by Darwin, as opposed to common descent/natural selection</a:t>
            </a:r>
          </a:p>
          <a:p>
            <a:endParaRPr lang="en-US" dirty="0"/>
          </a:p>
        </p:txBody>
      </p:sp>
      <p:sp>
        <p:nvSpPr>
          <p:cNvPr id="4" name="Slide Number Placeholder 3"/>
          <p:cNvSpPr>
            <a:spLocks noGrp="1"/>
          </p:cNvSpPr>
          <p:nvPr>
            <p:ph type="sldNum" sz="quarter" idx="10"/>
          </p:nvPr>
        </p:nvSpPr>
        <p:spPr/>
        <p:txBody>
          <a:bodyPr/>
          <a:lstStyle/>
          <a:p>
            <a:fld id="{D453731A-6837-467E-B58E-1A6A1DBC6AAF}" type="slidenum">
              <a:rPr lang="en-US" smtClean="0"/>
              <a:t>4</a:t>
            </a:fld>
            <a:endParaRPr lang="en-US"/>
          </a:p>
        </p:txBody>
      </p:sp>
    </p:spTree>
    <p:extLst>
      <p:ext uri="{BB962C8B-B14F-4D97-AF65-F5344CB8AC3E}">
        <p14:creationId xmlns:p14="http://schemas.microsoft.com/office/powerpoint/2010/main" val="1972494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smtClean="0">
                <a:latin typeface="Times New Roman" pitchFamily="18" charset="0"/>
                <a:cs typeface="Times New Roman" pitchFamily="18" charset="0"/>
              </a:rPr>
              <a:t>Homologous traits actually cover your #s 1, 5, &amp; 7! They are all homologies…</a:t>
            </a:r>
            <a:endParaRPr lang="en-US" altLang="en-US" dirty="0" smtClean="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D453731A-6837-467E-B58E-1A6A1DBC6AAF}" type="slidenum">
              <a:rPr lang="en-US" smtClean="0"/>
              <a:t>7</a:t>
            </a:fld>
            <a:endParaRPr lang="en-US"/>
          </a:p>
        </p:txBody>
      </p:sp>
    </p:spTree>
    <p:extLst>
      <p:ext uri="{BB962C8B-B14F-4D97-AF65-F5344CB8AC3E}">
        <p14:creationId xmlns:p14="http://schemas.microsoft.com/office/powerpoint/2010/main" val="2083514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6A6852AA-AE1E-4395-92A0-BF19ED411FD6}" type="slidenum">
              <a:rPr lang="en-US" altLang="en-US" sz="1200" smtClean="0"/>
              <a:pPr eaLnBrk="1" hangingPunct="1"/>
              <a:t>8</a:t>
            </a:fld>
            <a:endParaRPr lang="en-US" altLang="en-US" sz="1200"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imes New Roman" pitchFamily="18" charset="0"/>
                <a:cs typeface="Times New Roman" pitchFamily="18" charset="0"/>
              </a:rPr>
              <a:t>This isn’t a mold.</a:t>
            </a:r>
            <a:r>
              <a:rPr lang="en-US" altLang="en-US" baseline="0" dirty="0" smtClean="0">
                <a:latin typeface="Times New Roman" pitchFamily="18" charset="0"/>
                <a:cs typeface="Times New Roman" pitchFamily="18" charset="0"/>
              </a:rPr>
              <a:t> It’s a body fossil, I think?</a:t>
            </a:r>
          </a:p>
          <a:p>
            <a:pPr eaLnBrk="1" hangingPunct="1"/>
            <a:r>
              <a:rPr lang="en-US" altLang="en-US" dirty="0" smtClean="0">
                <a:latin typeface="Times New Roman" pitchFamily="18" charset="0"/>
                <a:cs typeface="Times New Roman" pitchFamily="18" charset="0"/>
              </a:rPr>
              <a:t>You’re missing some types of fossils – if you think it’s important</a:t>
            </a:r>
            <a:r>
              <a:rPr lang="en-US" altLang="en-US" baseline="0" dirty="0" smtClean="0">
                <a:latin typeface="Times New Roman" pitchFamily="18" charset="0"/>
                <a:cs typeface="Times New Roman" pitchFamily="18" charset="0"/>
              </a:rPr>
              <a:t> to talk about all the different kinds, then you should have them all. See: http://</a:t>
            </a:r>
            <a:r>
              <a:rPr lang="en-US" altLang="en-US" baseline="0" dirty="0" err="1" smtClean="0">
                <a:latin typeface="Times New Roman" pitchFamily="18" charset="0"/>
                <a:cs typeface="Times New Roman" pitchFamily="18" charset="0"/>
              </a:rPr>
              <a:t>ncse.com</a:t>
            </a:r>
            <a:r>
              <a:rPr lang="en-US" altLang="en-US" baseline="0" dirty="0" smtClean="0">
                <a:latin typeface="Times New Roman" pitchFamily="18" charset="0"/>
                <a:cs typeface="Times New Roman" pitchFamily="18" charset="0"/>
              </a:rPr>
              <a:t>/blog/2014/11/misconception-monday-fossils-everywhere-part-2-0016012</a:t>
            </a:r>
            <a:endParaRPr lang="en-US" altLang="en-US"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380992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50337CD8-AC57-4FF4-B174-523AE15363AF}" type="slidenum">
              <a:rPr lang="en-US" altLang="en-US" sz="1200" smtClean="0"/>
              <a:pPr eaLnBrk="1" hangingPunct="1"/>
              <a:t>13</a:t>
            </a:fld>
            <a:endParaRPr lang="en-US" altLang="en-US" sz="1200"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imes New Roman" pitchFamily="18" charset="0"/>
                <a:cs typeface="Times New Roman" pitchFamily="18" charset="0"/>
              </a:rPr>
              <a:t>Not sure about</a:t>
            </a:r>
            <a:r>
              <a:rPr lang="en-US" altLang="en-US" baseline="0" dirty="0" smtClean="0">
                <a:latin typeface="Times New Roman" pitchFamily="18" charset="0"/>
                <a:cs typeface="Times New Roman" pitchFamily="18" charset="0"/>
              </a:rPr>
              <a:t> that second bullet…. That happens sometimes, but not always! In fact, sometimes, similar forms “force” divergence. I think you should rejigger this slide a bit and give some concrete examples. How does biogeography inform evolution? There are a number of approaches, one would be to talk about convergent evolution and another would be to talk about adaptive radiation, and still another would be to pull in plate tectonics…</a:t>
            </a:r>
            <a:endParaRPr lang="en-US" altLang="en-US"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35138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8AAC0AB0-BE23-4315-B4A6-90AA7F645773}" type="slidenum">
              <a:rPr lang="en-US" altLang="en-US" sz="1200" smtClean="0"/>
              <a:pPr eaLnBrk="1" hangingPunct="1"/>
              <a:t>14</a:t>
            </a:fld>
            <a:endParaRPr lang="en-US" altLang="en-US" sz="1200"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imes New Roman" pitchFamily="18" charset="0"/>
                <a:cs typeface="Times New Roman" pitchFamily="18" charset="0"/>
              </a:rPr>
              <a:t>Third bullet: backwards. A</a:t>
            </a:r>
            <a:r>
              <a:rPr lang="en-US" altLang="en-US" baseline="0" dirty="0" smtClean="0">
                <a:latin typeface="Times New Roman" pitchFamily="18" charset="0"/>
                <a:cs typeface="Times New Roman" pitchFamily="18" charset="0"/>
              </a:rPr>
              <a:t> given fossil is younger or older than what is below it or above it (respectively)</a:t>
            </a:r>
          </a:p>
          <a:p>
            <a:pPr eaLnBrk="1" hangingPunct="1"/>
            <a:r>
              <a:rPr lang="en-US" altLang="en-US" baseline="0" dirty="0" smtClean="0">
                <a:latin typeface="Times New Roman" pitchFamily="18" charset="0"/>
                <a:cs typeface="Times New Roman" pitchFamily="18" charset="0"/>
              </a:rPr>
              <a:t>How is superposition evidence for evolution? Make the connection clear.</a:t>
            </a:r>
          </a:p>
        </p:txBody>
      </p:sp>
    </p:spTree>
    <p:extLst>
      <p:ext uri="{BB962C8B-B14F-4D97-AF65-F5344CB8AC3E}">
        <p14:creationId xmlns:p14="http://schemas.microsoft.com/office/powerpoint/2010/main" val="1650387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Eeeeh</a:t>
            </a:r>
            <a:r>
              <a:rPr lang="en-US" dirty="0" smtClean="0"/>
              <a:t>… no,</a:t>
            </a:r>
            <a:r>
              <a:rPr lang="en-US" baseline="0" dirty="0" smtClean="0"/>
              <a:t> don’t use “primitive” unless you define it specifically to mean, “evolved first” – it can be taken to mean “simple” and that’s not good. Better to just say that lower rock layers contain older organisms</a:t>
            </a:r>
            <a:endParaRPr lang="en-US" dirty="0"/>
          </a:p>
        </p:txBody>
      </p:sp>
      <p:sp>
        <p:nvSpPr>
          <p:cNvPr id="4" name="Slide Number Placeholder 3"/>
          <p:cNvSpPr>
            <a:spLocks noGrp="1"/>
          </p:cNvSpPr>
          <p:nvPr>
            <p:ph type="sldNum" sz="quarter" idx="10"/>
          </p:nvPr>
        </p:nvSpPr>
        <p:spPr/>
        <p:txBody>
          <a:bodyPr/>
          <a:lstStyle/>
          <a:p>
            <a:fld id="{D453731A-6837-467E-B58E-1A6A1DBC6AAF}" type="slidenum">
              <a:rPr lang="en-US" smtClean="0"/>
              <a:t>15</a:t>
            </a:fld>
            <a:endParaRPr lang="en-US"/>
          </a:p>
        </p:txBody>
      </p:sp>
    </p:spTree>
    <p:extLst>
      <p:ext uri="{BB962C8B-B14F-4D97-AF65-F5344CB8AC3E}">
        <p14:creationId xmlns:p14="http://schemas.microsoft.com/office/powerpoint/2010/main" val="731947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549C322F-C770-4903-B954-2B1E9141F2B2}" type="slidenum">
              <a:rPr lang="en-US" altLang="en-US" sz="1200" smtClean="0"/>
              <a:pPr eaLnBrk="1" hangingPunct="1"/>
              <a:t>17</a:t>
            </a:fld>
            <a:endParaRPr lang="en-US" altLang="en-US" sz="1200"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cs typeface="Times New Roman" pitchFamily="18" charset="0"/>
            </a:endParaRPr>
          </a:p>
        </p:txBody>
      </p:sp>
    </p:spTree>
    <p:extLst>
      <p:ext uri="{BB962C8B-B14F-4D97-AF65-F5344CB8AC3E}">
        <p14:creationId xmlns:p14="http://schemas.microsoft.com/office/powerpoint/2010/main" val="634623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the connection to evolution?</a:t>
            </a:r>
            <a:endParaRPr lang="en-US" dirty="0"/>
          </a:p>
        </p:txBody>
      </p:sp>
      <p:sp>
        <p:nvSpPr>
          <p:cNvPr id="4" name="Slide Number Placeholder 3"/>
          <p:cNvSpPr>
            <a:spLocks noGrp="1"/>
          </p:cNvSpPr>
          <p:nvPr>
            <p:ph type="sldNum" sz="quarter" idx="10"/>
          </p:nvPr>
        </p:nvSpPr>
        <p:spPr/>
        <p:txBody>
          <a:bodyPr/>
          <a:lstStyle/>
          <a:p>
            <a:fld id="{D453731A-6837-467E-B58E-1A6A1DBC6AAF}" type="slidenum">
              <a:rPr lang="en-US" smtClean="0"/>
              <a:t>18</a:t>
            </a:fld>
            <a:endParaRPr lang="en-US"/>
          </a:p>
        </p:txBody>
      </p:sp>
    </p:spTree>
    <p:extLst>
      <p:ext uri="{BB962C8B-B14F-4D97-AF65-F5344CB8AC3E}">
        <p14:creationId xmlns:p14="http://schemas.microsoft.com/office/powerpoint/2010/main" val="3555869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63067D-3A43-49B4-81B2-B4E7397B5A9E}" type="datetimeFigureOut">
              <a:rPr lang="en-US" smtClean="0"/>
              <a:t>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E397B7-14D5-42F2-99A9-DFB24DEC19EE}" type="slidenum">
              <a:rPr lang="en-US" smtClean="0"/>
              <a:t>‹#›</a:t>
            </a:fld>
            <a:endParaRPr lang="en-US"/>
          </a:p>
        </p:txBody>
      </p:sp>
    </p:spTree>
    <p:extLst>
      <p:ext uri="{BB962C8B-B14F-4D97-AF65-F5344CB8AC3E}">
        <p14:creationId xmlns:p14="http://schemas.microsoft.com/office/powerpoint/2010/main" val="130407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63067D-3A43-49B4-81B2-B4E7397B5A9E}" type="datetimeFigureOut">
              <a:rPr lang="en-US" smtClean="0"/>
              <a:t>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E397B7-14D5-42F2-99A9-DFB24DEC19EE}" type="slidenum">
              <a:rPr lang="en-US" smtClean="0"/>
              <a:t>‹#›</a:t>
            </a:fld>
            <a:endParaRPr lang="en-US"/>
          </a:p>
        </p:txBody>
      </p:sp>
    </p:spTree>
    <p:extLst>
      <p:ext uri="{BB962C8B-B14F-4D97-AF65-F5344CB8AC3E}">
        <p14:creationId xmlns:p14="http://schemas.microsoft.com/office/powerpoint/2010/main" val="4233398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63067D-3A43-49B4-81B2-B4E7397B5A9E}" type="datetimeFigureOut">
              <a:rPr lang="en-US" smtClean="0"/>
              <a:t>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E397B7-14D5-42F2-99A9-DFB24DEC19EE}" type="slidenum">
              <a:rPr lang="en-US" smtClean="0"/>
              <a:t>‹#›</a:t>
            </a:fld>
            <a:endParaRPr lang="en-US"/>
          </a:p>
        </p:txBody>
      </p:sp>
    </p:spTree>
    <p:extLst>
      <p:ext uri="{BB962C8B-B14F-4D97-AF65-F5344CB8AC3E}">
        <p14:creationId xmlns:p14="http://schemas.microsoft.com/office/powerpoint/2010/main" val="485054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768350"/>
            <a:ext cx="7772400" cy="11430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1"/>
          <p:cNvSpPr>
            <a:spLocks noGrp="1" noChangeArrowheads="1"/>
          </p:cNvSpPr>
          <p:nvPr>
            <p:ph type="dt" sz="half" idx="10"/>
          </p:nvPr>
        </p:nvSpPr>
        <p:spPr>
          <a:ln/>
        </p:spPr>
        <p:txBody>
          <a:bodyPr/>
          <a:lstStyle>
            <a:lvl1pPr>
              <a:defRPr/>
            </a:lvl1pPr>
          </a:lstStyle>
          <a:p>
            <a:pPr>
              <a:defRPr/>
            </a:pPr>
            <a:endParaRPr 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US"/>
          </a:p>
        </p:txBody>
      </p:sp>
      <p:sp>
        <p:nvSpPr>
          <p:cNvPr id="7" name="Rectangle 33"/>
          <p:cNvSpPr>
            <a:spLocks noGrp="1" noChangeArrowheads="1"/>
          </p:cNvSpPr>
          <p:nvPr>
            <p:ph type="sldNum" sz="quarter" idx="12"/>
          </p:nvPr>
        </p:nvSpPr>
        <p:spPr>
          <a:ln/>
        </p:spPr>
        <p:txBody>
          <a:bodyPr/>
          <a:lstStyle>
            <a:lvl1pPr>
              <a:defRPr/>
            </a:lvl1pPr>
          </a:lstStyle>
          <a:p>
            <a:pPr>
              <a:defRPr/>
            </a:pPr>
            <a:fld id="{0F30995F-36D5-4CF8-989B-FA2C7C8A7232}" type="slidenum">
              <a:rPr lang="en-US"/>
              <a:pPr>
                <a:defRPr/>
              </a:pPr>
              <a:t>‹#›</a:t>
            </a:fld>
            <a:endParaRPr lang="en-US"/>
          </a:p>
        </p:txBody>
      </p:sp>
    </p:spTree>
    <p:extLst>
      <p:ext uri="{BB962C8B-B14F-4D97-AF65-F5344CB8AC3E}">
        <p14:creationId xmlns:p14="http://schemas.microsoft.com/office/powerpoint/2010/main" val="41861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63067D-3A43-49B4-81B2-B4E7397B5A9E}" type="datetimeFigureOut">
              <a:rPr lang="en-US" smtClean="0"/>
              <a:t>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E397B7-14D5-42F2-99A9-DFB24DEC19EE}" type="slidenum">
              <a:rPr lang="en-US" smtClean="0"/>
              <a:t>‹#›</a:t>
            </a:fld>
            <a:endParaRPr lang="en-US"/>
          </a:p>
        </p:txBody>
      </p:sp>
    </p:spTree>
    <p:extLst>
      <p:ext uri="{BB962C8B-B14F-4D97-AF65-F5344CB8AC3E}">
        <p14:creationId xmlns:p14="http://schemas.microsoft.com/office/powerpoint/2010/main" val="499732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63067D-3A43-49B4-81B2-B4E7397B5A9E}" type="datetimeFigureOut">
              <a:rPr lang="en-US" smtClean="0"/>
              <a:t>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E397B7-14D5-42F2-99A9-DFB24DEC19EE}" type="slidenum">
              <a:rPr lang="en-US" smtClean="0"/>
              <a:t>‹#›</a:t>
            </a:fld>
            <a:endParaRPr lang="en-US"/>
          </a:p>
        </p:txBody>
      </p:sp>
    </p:spTree>
    <p:extLst>
      <p:ext uri="{BB962C8B-B14F-4D97-AF65-F5344CB8AC3E}">
        <p14:creationId xmlns:p14="http://schemas.microsoft.com/office/powerpoint/2010/main" val="2662348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63067D-3A43-49B4-81B2-B4E7397B5A9E}" type="datetimeFigureOut">
              <a:rPr lang="en-US" smtClean="0"/>
              <a:t>11/7/2015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E397B7-14D5-42F2-99A9-DFB24DEC19EE}" type="slidenum">
              <a:rPr lang="en-US" smtClean="0"/>
              <a:t>‹#›</a:t>
            </a:fld>
            <a:endParaRPr lang="en-US"/>
          </a:p>
        </p:txBody>
      </p:sp>
    </p:spTree>
    <p:extLst>
      <p:ext uri="{BB962C8B-B14F-4D97-AF65-F5344CB8AC3E}">
        <p14:creationId xmlns:p14="http://schemas.microsoft.com/office/powerpoint/2010/main" val="966285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63067D-3A43-49B4-81B2-B4E7397B5A9E}" type="datetimeFigureOut">
              <a:rPr lang="en-US" smtClean="0"/>
              <a:t>11/7/2015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E397B7-14D5-42F2-99A9-DFB24DEC19EE}" type="slidenum">
              <a:rPr lang="en-US" smtClean="0"/>
              <a:t>‹#›</a:t>
            </a:fld>
            <a:endParaRPr lang="en-US"/>
          </a:p>
        </p:txBody>
      </p:sp>
    </p:spTree>
    <p:extLst>
      <p:ext uri="{BB962C8B-B14F-4D97-AF65-F5344CB8AC3E}">
        <p14:creationId xmlns:p14="http://schemas.microsoft.com/office/powerpoint/2010/main" val="858214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63067D-3A43-49B4-81B2-B4E7397B5A9E}" type="datetimeFigureOut">
              <a:rPr lang="en-US" smtClean="0"/>
              <a:t>11/7/2015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E397B7-14D5-42F2-99A9-DFB24DEC19EE}" type="slidenum">
              <a:rPr lang="en-US" smtClean="0"/>
              <a:t>‹#›</a:t>
            </a:fld>
            <a:endParaRPr lang="en-US"/>
          </a:p>
        </p:txBody>
      </p:sp>
    </p:spTree>
    <p:extLst>
      <p:ext uri="{BB962C8B-B14F-4D97-AF65-F5344CB8AC3E}">
        <p14:creationId xmlns:p14="http://schemas.microsoft.com/office/powerpoint/2010/main" val="1693853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63067D-3A43-49B4-81B2-B4E7397B5A9E}" type="datetimeFigureOut">
              <a:rPr lang="en-US" smtClean="0"/>
              <a:t>11/7/2015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E397B7-14D5-42F2-99A9-DFB24DEC19EE}" type="slidenum">
              <a:rPr lang="en-US" smtClean="0"/>
              <a:t>‹#›</a:t>
            </a:fld>
            <a:endParaRPr lang="en-US"/>
          </a:p>
        </p:txBody>
      </p:sp>
    </p:spTree>
    <p:extLst>
      <p:ext uri="{BB962C8B-B14F-4D97-AF65-F5344CB8AC3E}">
        <p14:creationId xmlns:p14="http://schemas.microsoft.com/office/powerpoint/2010/main" val="1085270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63067D-3A43-49B4-81B2-B4E7397B5A9E}" type="datetimeFigureOut">
              <a:rPr lang="en-US" smtClean="0"/>
              <a:t>11/7/2015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E397B7-14D5-42F2-99A9-DFB24DEC19EE}" type="slidenum">
              <a:rPr lang="en-US" smtClean="0"/>
              <a:t>‹#›</a:t>
            </a:fld>
            <a:endParaRPr lang="en-US"/>
          </a:p>
        </p:txBody>
      </p:sp>
    </p:spTree>
    <p:extLst>
      <p:ext uri="{BB962C8B-B14F-4D97-AF65-F5344CB8AC3E}">
        <p14:creationId xmlns:p14="http://schemas.microsoft.com/office/powerpoint/2010/main" val="3011131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63067D-3A43-49B4-81B2-B4E7397B5A9E}" type="datetimeFigureOut">
              <a:rPr lang="en-US" smtClean="0"/>
              <a:t>11/7/2015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E397B7-14D5-42F2-99A9-DFB24DEC19EE}" type="slidenum">
              <a:rPr lang="en-US" smtClean="0"/>
              <a:t>‹#›</a:t>
            </a:fld>
            <a:endParaRPr lang="en-US"/>
          </a:p>
        </p:txBody>
      </p:sp>
    </p:spTree>
    <p:extLst>
      <p:ext uri="{BB962C8B-B14F-4D97-AF65-F5344CB8AC3E}">
        <p14:creationId xmlns:p14="http://schemas.microsoft.com/office/powerpoint/2010/main" val="264792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63067D-3A43-49B4-81B2-B4E7397B5A9E}" type="datetimeFigureOut">
              <a:rPr lang="en-US" smtClean="0"/>
              <a:t>11/7/2015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E397B7-14D5-42F2-99A9-DFB24DEC19EE}" type="slidenum">
              <a:rPr lang="en-US" smtClean="0"/>
              <a:t>‹#›</a:t>
            </a:fld>
            <a:endParaRPr lang="en-US"/>
          </a:p>
        </p:txBody>
      </p:sp>
    </p:spTree>
    <p:extLst>
      <p:ext uri="{BB962C8B-B14F-4D97-AF65-F5344CB8AC3E}">
        <p14:creationId xmlns:p14="http://schemas.microsoft.com/office/powerpoint/2010/main" val="1231471612"/>
      </p:ext>
    </p:extLst>
  </p:cSld>
  <p:clrMap bg1="dk1" tx1="lt1" bg2="dk2"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package" Target="../embeddings/Microsoft_Word_Document1.docx"/><Relationship Id="rId5" Type="http://schemas.openxmlformats.org/officeDocument/2006/relationships/oleObject" Target="../embeddings/oleObject1.bin"/><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ncse.com/blog/2014/11/misconception-monday-fossils-everywhere-part-2-0016012" TargetMode="Externa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hyperlink" Target="http://upload.wikimedia.org/wikipedia/commons/4/4f/IsfjordenSuperposition.jp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en.wikipedia.org/wiki/File:Egyptian_Domesticated_Animals.jpg" TargetMode="External"/><Relationship Id="rId3" Type="http://schemas.openxmlformats.org/officeDocument/2006/relationships/image" Target="../media/image19.jpeg"/><Relationship Id="rId7"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hyperlink" Target="http://www.hotkey.net.au/~mjackson/Language/Vocab/Domestic%20Animals.htm" TargetMode="External"/><Relationship Id="rId5" Type="http://schemas.openxmlformats.org/officeDocument/2006/relationships/image" Target="../media/image20.jpeg"/><Relationship Id="rId4" Type="http://schemas.openxmlformats.org/officeDocument/2006/relationships/hyperlink" Target="http://en.wikipedia.org/wiki/File:Wild_Pig_KSC02pd0873.jpg" TargetMode="External"/><Relationship Id="rId9"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hyperlink" Target="http://static.newworldencyclopedia.org/1/16/Whale_skeleton.png" TargetMode="Externa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hyperlink" Target="https://www.youtube.com/watch?v=WBEtw7esmvg#t=88" TargetMode="Externa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www.brainpop.com/science/ecologyandbehavior/naturalselection/"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7.gi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www.youtube.com/watch?v=mZt1Gn0R22Q"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www.explorelearning.com/index.cfm?method=cSearch.actDoSearch&amp;NewSearch=1&amp;uncompiledQuery=natural+selection&amp;search=SEARCH"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838200"/>
            <a:ext cx="7772400" cy="1219199"/>
          </a:xfrm>
        </p:spPr>
        <p:txBody>
          <a:bodyPr>
            <a:normAutofit/>
          </a:bodyPr>
          <a:lstStyle/>
          <a:p>
            <a:r>
              <a:rPr lang="en-US" sz="6600" b="1" dirty="0" smtClean="0">
                <a:solidFill>
                  <a:schemeClr val="tx2">
                    <a:lumMod val="75000"/>
                  </a:schemeClr>
                </a:solidFill>
              </a:rPr>
              <a:t>Evolution</a:t>
            </a:r>
            <a:endParaRPr lang="en-US" sz="6600" b="1" dirty="0">
              <a:solidFill>
                <a:schemeClr val="tx2">
                  <a:lumMod val="75000"/>
                </a:schemeClr>
              </a:solidFill>
            </a:endParaRPr>
          </a:p>
        </p:txBody>
      </p:sp>
      <p:sp>
        <p:nvSpPr>
          <p:cNvPr id="3" name="Subtitle 2"/>
          <p:cNvSpPr>
            <a:spLocks noGrp="1"/>
          </p:cNvSpPr>
          <p:nvPr>
            <p:ph type="subTitle" idx="1"/>
          </p:nvPr>
        </p:nvSpPr>
        <p:spPr>
          <a:xfrm>
            <a:off x="4953000" y="5521470"/>
            <a:ext cx="3505200" cy="1143000"/>
          </a:xfrm>
        </p:spPr>
        <p:txBody>
          <a:bodyPr>
            <a:normAutofit fontScale="92500" lnSpcReduction="10000"/>
          </a:bodyPr>
          <a:lstStyle/>
          <a:p>
            <a:r>
              <a:rPr lang="en-US" sz="4000" dirty="0" smtClean="0">
                <a:solidFill>
                  <a:srgbClr val="0070C0"/>
                </a:solidFill>
              </a:rPr>
              <a:t>It’s a Family Affair</a:t>
            </a:r>
            <a:endParaRPr lang="en-US" sz="4000" dirty="0">
              <a:solidFill>
                <a:srgbClr val="0070C0"/>
              </a:solidFill>
            </a:endParaRPr>
          </a:p>
        </p:txBody>
      </p:sp>
      <p:pic>
        <p:nvPicPr>
          <p:cNvPr id="1026" name="Picture 2" descr="http://www.rtgmin.org/wp-content/uploads/2012/06/evolution-tre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7200" y="228600"/>
            <a:ext cx="4648200" cy="52292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Object 3"/>
          <p:cNvGraphicFramePr>
            <a:graphicFrameLocks noChangeAspect="1"/>
          </p:cNvGraphicFramePr>
          <p:nvPr>
            <p:extLst>
              <p:ext uri="{D42A27DB-BD31-4B8C-83A1-F6EECF244321}">
                <p14:modId xmlns:p14="http://schemas.microsoft.com/office/powerpoint/2010/main" val="398411256"/>
              </p:ext>
            </p:extLst>
          </p:nvPr>
        </p:nvGraphicFramePr>
        <p:xfrm>
          <a:off x="304800" y="3886200"/>
          <a:ext cx="5867400" cy="2673350"/>
        </p:xfrm>
        <a:graphic>
          <a:graphicData uri="http://schemas.openxmlformats.org/presentationml/2006/ole">
            <mc:AlternateContent xmlns:mc="http://schemas.openxmlformats.org/markup-compatibility/2006">
              <mc:Choice xmlns:v="urn:schemas-microsoft-com:vml" Requires="v">
                <p:oleObj spid="_x0000_s1042" name="Document" r:id="rId6" imgW="5942845" imgH="2672586" progId="Word.Document.12">
                  <p:embed/>
                </p:oleObj>
              </mc:Choice>
              <mc:Fallback>
                <p:oleObj name="Document" r:id="rId6" imgW="5942845" imgH="2672586" progId="Word.Document.12">
                  <p:embed/>
                  <p:pic>
                    <p:nvPicPr>
                      <p:cNvPr id="0" name=""/>
                      <p:cNvPicPr/>
                      <p:nvPr/>
                    </p:nvPicPr>
                    <p:blipFill>
                      <a:blip r:embed="rId7"/>
                      <a:stretch>
                        <a:fillRect/>
                      </a:stretch>
                    </p:blipFill>
                    <p:spPr>
                      <a:xfrm>
                        <a:off x="304800" y="3886200"/>
                        <a:ext cx="5867400" cy="2673350"/>
                      </a:xfrm>
                      <a:prstGeom prst="rect">
                        <a:avLst/>
                      </a:prstGeom>
                    </p:spPr>
                  </p:pic>
                </p:oleObj>
              </mc:Fallback>
            </mc:AlternateContent>
          </a:graphicData>
        </a:graphic>
      </p:graphicFrame>
    </p:spTree>
    <p:extLst>
      <p:ext uri="{BB962C8B-B14F-4D97-AF65-F5344CB8AC3E}">
        <p14:creationId xmlns:p14="http://schemas.microsoft.com/office/powerpoint/2010/main" val="39372626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lstStyle/>
          <a:p>
            <a:r>
              <a:rPr lang="en-US" dirty="0" smtClean="0">
                <a:solidFill>
                  <a:schemeClr val="accent1"/>
                </a:solidFill>
              </a:rPr>
              <a:t>Types of Fossils</a:t>
            </a:r>
            <a:endParaRPr lang="en-US" dirty="0">
              <a:solidFill>
                <a:schemeClr val="accent1"/>
              </a:solidFill>
            </a:endParaRPr>
          </a:p>
        </p:txBody>
      </p:sp>
      <p:sp>
        <p:nvSpPr>
          <p:cNvPr id="3" name="Content Placeholder 2"/>
          <p:cNvSpPr>
            <a:spLocks noGrp="1"/>
          </p:cNvSpPr>
          <p:nvPr>
            <p:ph idx="1"/>
          </p:nvPr>
        </p:nvSpPr>
        <p:spPr>
          <a:xfrm>
            <a:off x="685800" y="1066800"/>
            <a:ext cx="8229600" cy="4525963"/>
          </a:xfrm>
        </p:spPr>
        <p:txBody>
          <a:bodyPr>
            <a:normAutofit/>
          </a:bodyPr>
          <a:lstStyle/>
          <a:p>
            <a:r>
              <a:rPr lang="en-US" altLang="en-US" sz="2800" u="sng" dirty="0"/>
              <a:t>Amber</a:t>
            </a:r>
            <a:r>
              <a:rPr lang="en-US" altLang="en-US" sz="2800" dirty="0"/>
              <a:t>: fossilized tree resin that can contain </a:t>
            </a:r>
            <a:r>
              <a:rPr lang="en-US" altLang="en-US" sz="2800" dirty="0" smtClean="0"/>
              <a:t>organisms</a:t>
            </a:r>
            <a:endParaRPr lang="en-US" altLang="en-US" sz="2800" dirty="0"/>
          </a:p>
        </p:txBody>
      </p:sp>
      <p:pic>
        <p:nvPicPr>
          <p:cNvPr id="4" name="Picture 2" descr="http://www.fossilmuseum.net/Fossil_Galleries/Insect_Galleries_by_Order/Coleoptera/beetle2/bb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209800"/>
            <a:ext cx="5867400" cy="440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56151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723" y="27709"/>
            <a:ext cx="8229600" cy="1143000"/>
          </a:xfrm>
        </p:spPr>
        <p:txBody>
          <a:bodyPr/>
          <a:lstStyle/>
          <a:p>
            <a:r>
              <a:rPr lang="en-US" dirty="0" smtClean="0">
                <a:solidFill>
                  <a:schemeClr val="accent1"/>
                </a:solidFill>
              </a:rPr>
              <a:t>Types of Fossils</a:t>
            </a:r>
            <a:endParaRPr lang="en-US" dirty="0">
              <a:solidFill>
                <a:schemeClr val="accent1"/>
              </a:solidFill>
            </a:endParaRPr>
          </a:p>
        </p:txBody>
      </p:sp>
      <p:sp>
        <p:nvSpPr>
          <p:cNvPr id="3" name="Content Placeholder 2"/>
          <p:cNvSpPr>
            <a:spLocks noGrp="1"/>
          </p:cNvSpPr>
          <p:nvPr>
            <p:ph idx="1"/>
          </p:nvPr>
        </p:nvSpPr>
        <p:spPr>
          <a:xfrm>
            <a:off x="457200" y="990600"/>
            <a:ext cx="7772400" cy="3733800"/>
          </a:xfrm>
        </p:spPr>
        <p:txBody>
          <a:bodyPr/>
          <a:lstStyle/>
          <a:p>
            <a:r>
              <a:rPr lang="en-US" sz="2800" u="sng" dirty="0"/>
              <a:t>Petrified wood </a:t>
            </a:r>
            <a:r>
              <a:rPr lang="en-US" sz="2800" dirty="0"/>
              <a:t>forms when plant material is buried by sediment and protected from decay by oxygen and organisms. Then, groundwater rich in dissolved solids flows through the sediment replacing the original plant material with organic material.</a:t>
            </a:r>
            <a:endParaRPr lang="en-US" altLang="en-US" sz="2800" dirty="0"/>
          </a:p>
          <a:p>
            <a:endParaRPr lang="en-US" dirty="0"/>
          </a:p>
          <a:p>
            <a:endParaRPr lang="en-US" dirty="0"/>
          </a:p>
        </p:txBody>
      </p:sp>
      <p:pic>
        <p:nvPicPr>
          <p:cNvPr id="2050" name="Picture 2" descr="http://fc04.deviantart.net/fs71/f/2012/337/2/3/petrified_wood_by_dennehotso-d5myl9j.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3352800"/>
            <a:ext cx="4171950" cy="3128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536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 y="152400"/>
            <a:ext cx="8610600" cy="2438400"/>
          </a:xfrm>
        </p:spPr>
        <p:txBody>
          <a:bodyPr>
            <a:normAutofit fontScale="90000"/>
          </a:bodyPr>
          <a:lstStyle/>
          <a:p>
            <a:r>
              <a:rPr lang="en-US" sz="4000" dirty="0" smtClean="0"/>
              <a:t>To learn more about the many different types of fossils, check out: </a:t>
            </a:r>
            <a:r>
              <a:rPr lang="en-US" sz="4000" dirty="0" smtClean="0">
                <a:hlinkClick r:id="rId2"/>
              </a:rPr>
              <a:t>The National Center for Science Education's Article</a:t>
            </a:r>
            <a:r>
              <a:rPr lang="en-US" sz="4000" dirty="0" smtClean="0"/>
              <a:t> on the subject</a:t>
            </a:r>
            <a:r>
              <a:rPr lang="en-US" dirty="0" smtClean="0"/>
              <a:t/>
            </a:r>
            <a:br>
              <a:rPr lang="en-US" dirty="0" smtClean="0"/>
            </a:br>
            <a:endParaRPr lang="en-US" dirty="0"/>
          </a:p>
        </p:txBody>
      </p:sp>
      <p:pic>
        <p:nvPicPr>
          <p:cNvPr id="4" name="Picture 7" descr="http://haysvillelibrary.files.wordpress.com/2008/11/archaeopteryx-fossil-2-humbold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209800"/>
            <a:ext cx="3358951" cy="4482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http://ncse.com/files/Dinosaur_trac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22800" y="2927205"/>
            <a:ext cx="4064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6987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304800"/>
            <a:ext cx="5410200" cy="2079659"/>
          </a:xfrm>
        </p:spPr>
        <p:txBody>
          <a:bodyPr>
            <a:normAutofit fontScale="90000"/>
          </a:bodyPr>
          <a:lstStyle/>
          <a:p>
            <a:pPr>
              <a:defRPr/>
            </a:pPr>
            <a:r>
              <a:rPr lang="en-US" sz="4000" b="1" dirty="0" smtClean="0"/>
              <a:t>2. Biogeography</a:t>
            </a:r>
            <a:r>
              <a:rPr lang="en-US" sz="4000" b="1" dirty="0"/>
              <a:t>: </a:t>
            </a:r>
            <a:r>
              <a:rPr lang="en-US" sz="4000" b="1" dirty="0" smtClean="0"/>
              <a:t/>
            </a:r>
            <a:br>
              <a:rPr lang="en-US" sz="4000" b="1" dirty="0" smtClean="0"/>
            </a:br>
            <a:r>
              <a:rPr lang="en-US" sz="4000" b="1" dirty="0" smtClean="0"/>
              <a:t>t</a:t>
            </a:r>
            <a:r>
              <a:rPr lang="en-US" altLang="en-US" sz="4000" dirty="0" smtClean="0"/>
              <a:t>he </a:t>
            </a:r>
            <a:r>
              <a:rPr lang="en-US" altLang="en-US" sz="4000" dirty="0"/>
              <a:t>study of the geographical distribution </a:t>
            </a:r>
            <a:r>
              <a:rPr lang="en-US" altLang="en-US" sz="4000" dirty="0" smtClean="0"/>
              <a:t/>
            </a:r>
            <a:br>
              <a:rPr lang="en-US" altLang="en-US" sz="4000" dirty="0" smtClean="0"/>
            </a:br>
            <a:r>
              <a:rPr lang="en-US" altLang="en-US" sz="4000" dirty="0" smtClean="0"/>
              <a:t>of </a:t>
            </a:r>
            <a:r>
              <a:rPr lang="en-US" altLang="en-US" sz="4000" dirty="0"/>
              <a:t>fossils.</a:t>
            </a:r>
            <a:br>
              <a:rPr lang="en-US" altLang="en-US" sz="4000" dirty="0"/>
            </a:br>
            <a:endParaRPr lang="en-US" sz="4000" b="1" dirty="0"/>
          </a:p>
        </p:txBody>
      </p:sp>
      <p:sp>
        <p:nvSpPr>
          <p:cNvPr id="30723" name="Rectangle 3"/>
          <p:cNvSpPr>
            <a:spLocks noGrp="1" noChangeArrowheads="1"/>
          </p:cNvSpPr>
          <p:nvPr>
            <p:ph idx="1"/>
          </p:nvPr>
        </p:nvSpPr>
        <p:spPr>
          <a:xfrm>
            <a:off x="304800" y="2377532"/>
            <a:ext cx="8382000" cy="2285999"/>
          </a:xfrm>
        </p:spPr>
        <p:txBody>
          <a:bodyPr>
            <a:normAutofit fontScale="77500" lnSpcReduction="20000"/>
          </a:bodyPr>
          <a:lstStyle/>
          <a:p>
            <a:r>
              <a:rPr lang="en-US" altLang="en-US" dirty="0" smtClean="0"/>
              <a:t>For example, in the </a:t>
            </a:r>
            <a:r>
              <a:rPr lang="en-US" altLang="en-US" i="1" dirty="0" smtClean="0"/>
              <a:t>Origin of Species</a:t>
            </a:r>
            <a:r>
              <a:rPr lang="en-US" altLang="en-US" dirty="0" smtClean="0"/>
              <a:t>, Darwin pointed out that f</a:t>
            </a:r>
            <a:r>
              <a:rPr lang="en-US" dirty="0" smtClean="0"/>
              <a:t>ossils </a:t>
            </a:r>
            <a:r>
              <a:rPr lang="en-US" dirty="0"/>
              <a:t>of giant armadillos and ground sloths are found </a:t>
            </a:r>
            <a:r>
              <a:rPr lang="en-US" dirty="0" smtClean="0"/>
              <a:t>only in </a:t>
            </a:r>
            <a:r>
              <a:rPr lang="en-US" dirty="0"/>
              <a:t>the Americas</a:t>
            </a:r>
            <a:r>
              <a:rPr lang="en-US" dirty="0" smtClean="0"/>
              <a:t>, </a:t>
            </a:r>
            <a:r>
              <a:rPr lang="en-US" dirty="0"/>
              <a:t>not in the Old World or </a:t>
            </a:r>
            <a:r>
              <a:rPr lang="en-US" dirty="0" smtClean="0"/>
              <a:t>Australia.  </a:t>
            </a:r>
          </a:p>
          <a:p>
            <a:r>
              <a:rPr lang="en-US" dirty="0" smtClean="0"/>
              <a:t>He thought that it was probably not a coincidence that modern-day </a:t>
            </a:r>
            <a:r>
              <a:rPr lang="en-US" dirty="0"/>
              <a:t>armadillos and tree sloths are only found naturally in the Americas as </a:t>
            </a:r>
            <a:r>
              <a:rPr lang="en-US" dirty="0" smtClean="0"/>
              <a:t>well.</a:t>
            </a:r>
            <a:endParaRPr lang="en-US" altLang="en-US" sz="3200" dirty="0" smtClean="0"/>
          </a:p>
          <a:p>
            <a:pPr eaLnBrk="1" hangingPunct="1"/>
            <a:endParaRPr lang="en-US" altLang="en-US" sz="3200" dirty="0" smtClean="0"/>
          </a:p>
        </p:txBody>
      </p:sp>
      <p:pic>
        <p:nvPicPr>
          <p:cNvPr id="30724" name="Picture 7" descr="http://www.biodiversidad.gob.mx/v_ingles/region/images/wallace_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52400"/>
            <a:ext cx="3048000" cy="2079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http://tse1.mm.bing.net/th?&amp;id=JN.IHXwGYbgkzDP7%2bu1yHPTdw&amp;w=300&amp;h=300&amp;c=0&amp;pid=1.9&amp;rs=0&amp;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4516582"/>
            <a:ext cx="285750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tse3.mm.bing.net/th?id=JN.kTw9ot%2byZMyb1gFQVOUvMA&amp;pid=1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4456733"/>
            <a:ext cx="2895600" cy="2310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0518553"/>
      </p:ext>
    </p:extLst>
  </p:cSld>
  <p:clrMapOvr>
    <a:masterClrMapping/>
  </p:clrMapOvr>
  <p:transition>
    <p:check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914400" y="0"/>
            <a:ext cx="7620000" cy="1252728"/>
          </a:xfrm>
        </p:spPr>
        <p:txBody>
          <a:bodyPr>
            <a:normAutofit/>
          </a:bodyPr>
          <a:lstStyle/>
          <a:p>
            <a:pPr eaLnBrk="1" fontAlgn="auto" hangingPunct="1">
              <a:spcAft>
                <a:spcPts val="0"/>
              </a:spcAft>
              <a:defRPr/>
            </a:pPr>
            <a:r>
              <a:rPr lang="en-US" sz="4000" b="1" dirty="0"/>
              <a:t>3</a:t>
            </a:r>
            <a:r>
              <a:rPr lang="en-US" sz="4000" b="1" dirty="0" smtClean="0"/>
              <a:t>. The </a:t>
            </a:r>
            <a:r>
              <a:rPr lang="en-US" sz="4000" b="1" dirty="0"/>
              <a:t>Law of Superposition</a:t>
            </a:r>
          </a:p>
        </p:txBody>
      </p:sp>
      <p:sp>
        <p:nvSpPr>
          <p:cNvPr id="39939" name="Rectangle 3"/>
          <p:cNvSpPr>
            <a:spLocks noGrp="1" noChangeArrowheads="1"/>
          </p:cNvSpPr>
          <p:nvPr>
            <p:ph idx="1"/>
          </p:nvPr>
        </p:nvSpPr>
        <p:spPr>
          <a:xfrm>
            <a:off x="-10366" y="1447800"/>
            <a:ext cx="6296891" cy="4778375"/>
          </a:xfrm>
        </p:spPr>
        <p:txBody>
          <a:bodyPr>
            <a:noAutofit/>
          </a:bodyPr>
          <a:lstStyle/>
          <a:p>
            <a:pPr eaLnBrk="1" hangingPunct="1">
              <a:lnSpc>
                <a:spcPct val="90000"/>
              </a:lnSpc>
            </a:pPr>
            <a:r>
              <a:rPr lang="en-US" altLang="en-US" sz="2800" dirty="0" smtClean="0"/>
              <a:t>Successive layers of rock or soil were deposited on top of one another by wind or water</a:t>
            </a:r>
          </a:p>
          <a:p>
            <a:pPr eaLnBrk="1" hangingPunct="1">
              <a:lnSpc>
                <a:spcPct val="90000"/>
              </a:lnSpc>
            </a:pPr>
            <a:r>
              <a:rPr lang="en-US" altLang="en-US" sz="2800" dirty="0" smtClean="0"/>
              <a:t>The lowest layer (stratum) will be the oldest.</a:t>
            </a:r>
          </a:p>
          <a:p>
            <a:pPr eaLnBrk="1" hangingPunct="1">
              <a:lnSpc>
                <a:spcPct val="90000"/>
              </a:lnSpc>
            </a:pPr>
            <a:r>
              <a:rPr lang="en-US" altLang="en-US" sz="2800" u="sng" dirty="0" smtClean="0"/>
              <a:t>Relative age</a:t>
            </a:r>
            <a:r>
              <a:rPr lang="en-US" altLang="en-US" sz="2800" dirty="0" smtClean="0"/>
              <a:t>: a given fossil is younger or older than what is below or above it</a:t>
            </a:r>
          </a:p>
          <a:p>
            <a:pPr eaLnBrk="1" hangingPunct="1">
              <a:lnSpc>
                <a:spcPct val="90000"/>
              </a:lnSpc>
            </a:pPr>
            <a:r>
              <a:rPr lang="en-US" altLang="en-US" sz="2800" u="sng" dirty="0" smtClean="0"/>
              <a:t>Absolute age</a:t>
            </a:r>
            <a:r>
              <a:rPr lang="en-US" altLang="en-US" sz="2800" dirty="0" smtClean="0"/>
              <a:t>: actual age based on amount of sediment around fossil</a:t>
            </a:r>
          </a:p>
          <a:p>
            <a:pPr eaLnBrk="1" hangingPunct="1">
              <a:lnSpc>
                <a:spcPct val="90000"/>
              </a:lnSpc>
            </a:pPr>
            <a:r>
              <a:rPr lang="en-US" altLang="en-US" sz="2800" dirty="0" smtClean="0"/>
              <a:t>The fossil record shows five mass extinctions in Earth history</a:t>
            </a:r>
          </a:p>
        </p:txBody>
      </p:sp>
      <p:pic>
        <p:nvPicPr>
          <p:cNvPr id="27652" name="Picture 7" descr="File:IsfjordenSuperposition.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3452" y="1981200"/>
            <a:ext cx="2610997"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9264148"/>
      </p:ext>
    </p:extLst>
  </p:cSld>
  <p:clrMapOvr>
    <a:masterClrMapping/>
  </p:clrMapOvr>
  <p:transition>
    <p:check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12" descr="Slide1"/>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tretch/>
        </p:blipFill>
        <p:spPr>
          <a:xfrm>
            <a:off x="247316" y="1447800"/>
            <a:ext cx="6499848" cy="4874886"/>
          </a:xfrm>
          <a:noFill/>
        </p:spPr>
      </p:pic>
      <p:sp>
        <p:nvSpPr>
          <p:cNvPr id="4" name="TextBox 3"/>
          <p:cNvSpPr txBox="1"/>
          <p:nvPr/>
        </p:nvSpPr>
        <p:spPr>
          <a:xfrm>
            <a:off x="1524000" y="304800"/>
            <a:ext cx="6934200" cy="769441"/>
          </a:xfrm>
          <a:prstGeom prst="rect">
            <a:avLst/>
          </a:prstGeom>
          <a:noFill/>
        </p:spPr>
        <p:txBody>
          <a:bodyPr wrap="square" rtlCol="0">
            <a:spAutoFit/>
          </a:bodyPr>
          <a:lstStyle/>
          <a:p>
            <a:r>
              <a:rPr lang="en-US" sz="4400" dirty="0" smtClean="0">
                <a:solidFill>
                  <a:schemeClr val="accent1"/>
                </a:solidFill>
              </a:rPr>
              <a:t>3. The Law of Superposition</a:t>
            </a:r>
            <a:endParaRPr lang="en-US" sz="4400" dirty="0">
              <a:solidFill>
                <a:schemeClr val="accent1"/>
              </a:solidFill>
            </a:endParaRPr>
          </a:p>
        </p:txBody>
      </p:sp>
      <p:sp>
        <p:nvSpPr>
          <p:cNvPr id="5" name="TextBox 4"/>
          <p:cNvSpPr txBox="1"/>
          <p:nvPr/>
        </p:nvSpPr>
        <p:spPr>
          <a:xfrm>
            <a:off x="6934200" y="2667000"/>
            <a:ext cx="1905000" cy="1938992"/>
          </a:xfrm>
          <a:prstGeom prst="rect">
            <a:avLst/>
          </a:prstGeom>
          <a:noFill/>
        </p:spPr>
        <p:txBody>
          <a:bodyPr wrap="square" rtlCol="0">
            <a:spAutoFit/>
          </a:bodyPr>
          <a:lstStyle/>
          <a:p>
            <a:r>
              <a:rPr lang="en-US" sz="2400" dirty="0" smtClean="0">
                <a:solidFill>
                  <a:schemeClr val="accent1"/>
                </a:solidFill>
              </a:rPr>
              <a:t>The oldest rock (lowest)</a:t>
            </a:r>
          </a:p>
          <a:p>
            <a:r>
              <a:rPr lang="en-US" sz="2400" dirty="0" smtClean="0">
                <a:solidFill>
                  <a:schemeClr val="accent1"/>
                </a:solidFill>
              </a:rPr>
              <a:t>contains the oldest organisms.</a:t>
            </a:r>
            <a:endParaRPr lang="en-US" sz="2400" dirty="0">
              <a:solidFill>
                <a:schemeClr val="accent1"/>
              </a:solidFill>
            </a:endParaRPr>
          </a:p>
        </p:txBody>
      </p:sp>
    </p:spTree>
    <p:extLst>
      <p:ext uri="{BB962C8B-B14F-4D97-AF65-F5344CB8AC3E}">
        <p14:creationId xmlns:p14="http://schemas.microsoft.com/office/powerpoint/2010/main" val="18209755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solidFill>
                  <a:schemeClr val="accent1"/>
                </a:solidFill>
              </a:rPr>
              <a:t>What would make you change your mind about Evolution?</a:t>
            </a:r>
            <a:endParaRPr lang="en-US" dirty="0">
              <a:solidFill>
                <a:schemeClr val="accent1"/>
              </a:solidFill>
            </a:endParaRPr>
          </a:p>
        </p:txBody>
      </p:sp>
      <p:sp>
        <p:nvSpPr>
          <p:cNvPr id="29699" name="Content Placeholder 2"/>
          <p:cNvSpPr>
            <a:spLocks noGrp="1"/>
          </p:cNvSpPr>
          <p:nvPr>
            <p:ph idx="1"/>
          </p:nvPr>
        </p:nvSpPr>
        <p:spPr/>
        <p:txBody>
          <a:bodyPr>
            <a:normAutofit/>
          </a:bodyPr>
          <a:lstStyle/>
          <a:p>
            <a:r>
              <a:rPr lang="en-US" altLang="en-US" sz="2800" dirty="0" smtClean="0"/>
              <a:t>The famous biologist, J.B.S. Haldane, answered, “Find me a rabbit fossil in Pre-Cambrian Rock.”</a:t>
            </a:r>
          </a:p>
        </p:txBody>
      </p:sp>
      <p:pic>
        <p:nvPicPr>
          <p:cNvPr id="29700" name="Picture 2" descr="http://freethoughtalmanac.com/wp-content/uploads/2010/11/JBS_Halda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3505200"/>
            <a:ext cx="2381250"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4" descr="http://www.deshow.net/d/file/animal/2008-11/rabbit-233-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048000"/>
            <a:ext cx="4505325"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14694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9" name="Picture 5" descr="Artificial selection in the mustard fami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4455" y="3820692"/>
            <a:ext cx="409575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Text Box 8"/>
          <p:cNvSpPr txBox="1">
            <a:spLocks noChangeArrowheads="1"/>
          </p:cNvSpPr>
          <p:nvPr/>
        </p:nvSpPr>
        <p:spPr bwMode="auto">
          <a:xfrm>
            <a:off x="69273" y="1523999"/>
            <a:ext cx="64008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US" altLang="en-US" sz="2800" dirty="0">
                <a:latin typeface="+mj-lt"/>
              </a:rPr>
              <a:t>Darwin noticed how farmers and breeders allowed only the plants and animals with desirable characteristics to reproduce, causing the evolution of farm stock. He used this as evidence in </a:t>
            </a:r>
            <a:r>
              <a:rPr lang="en-US" altLang="en-US" sz="2800" i="1" dirty="0">
                <a:latin typeface="+mj-lt"/>
              </a:rPr>
              <a:t>Origin of Species</a:t>
            </a:r>
            <a:r>
              <a:rPr lang="en-US" altLang="en-US" sz="2800" dirty="0">
                <a:latin typeface="+mj-lt"/>
              </a:rPr>
              <a:t>.</a:t>
            </a:r>
          </a:p>
        </p:txBody>
      </p:sp>
      <p:pic>
        <p:nvPicPr>
          <p:cNvPr id="55302" name="Picture 11" descr="220px-Wild_Pig_KSC02pd0873">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4495800"/>
            <a:ext cx="20955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3" name="Picture 13" descr="Click to show &quot;Domestic Pig&quot; result 16">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3200" y="4495800"/>
            <a:ext cx="19050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4" name="Text Box 14"/>
          <p:cNvSpPr txBox="1">
            <a:spLocks noChangeArrowheads="1"/>
          </p:cNvSpPr>
          <p:nvPr/>
        </p:nvSpPr>
        <p:spPr bwMode="auto">
          <a:xfrm>
            <a:off x="457200" y="5864225"/>
            <a:ext cx="3041217" cy="52322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US" altLang="en-US" sz="1400" dirty="0">
                <a:solidFill>
                  <a:schemeClr val="tx2"/>
                </a:solidFill>
              </a:rPr>
              <a:t>These pics both show the same animal, </a:t>
            </a:r>
          </a:p>
          <a:p>
            <a:pPr eaLnBrk="1" hangingPunct="1"/>
            <a:r>
              <a:rPr lang="en-US" altLang="en-US" sz="1400" dirty="0">
                <a:solidFill>
                  <a:schemeClr val="tx2"/>
                </a:solidFill>
              </a:rPr>
              <a:t>feral vs. domestic pigs.</a:t>
            </a:r>
          </a:p>
        </p:txBody>
      </p:sp>
      <p:pic>
        <p:nvPicPr>
          <p:cNvPr id="55305" name="Picture 16" descr="220px-Egyptian_Domesticated_Animals">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24600" y="171104"/>
            <a:ext cx="2552700" cy="1438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6" name="Text Box 18"/>
          <p:cNvSpPr txBox="1">
            <a:spLocks noChangeArrowheads="1"/>
          </p:cNvSpPr>
          <p:nvPr/>
        </p:nvSpPr>
        <p:spPr bwMode="auto">
          <a:xfrm>
            <a:off x="7253287" y="1676400"/>
            <a:ext cx="1566863" cy="45720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US" altLang="en-US" sz="1200" dirty="0">
                <a:solidFill>
                  <a:schemeClr val="tx2"/>
                </a:solidFill>
              </a:rPr>
              <a:t>Cows being milked in </a:t>
            </a:r>
          </a:p>
          <a:p>
            <a:pPr eaLnBrk="1" hangingPunct="1"/>
            <a:r>
              <a:rPr lang="en-US" altLang="en-US" sz="1200" dirty="0">
                <a:solidFill>
                  <a:schemeClr val="tx2"/>
                </a:solidFill>
              </a:rPr>
              <a:t>ancient Egypt</a:t>
            </a:r>
          </a:p>
        </p:txBody>
      </p:sp>
      <p:sp>
        <p:nvSpPr>
          <p:cNvPr id="10" name="Rectangle 2"/>
          <p:cNvSpPr>
            <a:spLocks noGrp="1" noChangeArrowheads="1"/>
          </p:cNvSpPr>
          <p:nvPr>
            <p:ph type="title"/>
          </p:nvPr>
        </p:nvSpPr>
        <p:spPr>
          <a:xfrm>
            <a:off x="-311583" y="264137"/>
            <a:ext cx="7620000" cy="1252728"/>
          </a:xfrm>
        </p:spPr>
        <p:txBody>
          <a:bodyPr>
            <a:normAutofit/>
          </a:bodyPr>
          <a:lstStyle/>
          <a:p>
            <a:pPr eaLnBrk="1" fontAlgn="auto" hangingPunct="1">
              <a:spcAft>
                <a:spcPts val="0"/>
              </a:spcAft>
              <a:defRPr/>
            </a:pPr>
            <a:r>
              <a:rPr lang="en-US" sz="4000" b="1" dirty="0"/>
              <a:t>4</a:t>
            </a:r>
            <a:r>
              <a:rPr lang="en-US" sz="4000" b="1" dirty="0" smtClean="0"/>
              <a:t>.  Artificial Selection</a:t>
            </a:r>
            <a:endParaRPr lang="en-US" sz="4000" b="1" dirty="0"/>
          </a:p>
        </p:txBody>
      </p:sp>
    </p:spTree>
    <p:extLst>
      <p:ext uri="{BB962C8B-B14F-4D97-AF65-F5344CB8AC3E}">
        <p14:creationId xmlns:p14="http://schemas.microsoft.com/office/powerpoint/2010/main" val="3856552909"/>
      </p:ext>
    </p:extLst>
  </p:cSld>
  <p:clrMapOvr>
    <a:masterClrMapping/>
  </p:clrMapOvr>
  <p:transition>
    <p:check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719" y="0"/>
            <a:ext cx="8458200" cy="1143000"/>
          </a:xfrm>
        </p:spPr>
        <p:txBody>
          <a:bodyPr>
            <a:normAutofit fontScale="90000"/>
          </a:bodyPr>
          <a:lstStyle/>
          <a:p>
            <a:r>
              <a:rPr lang="en-US" dirty="0" smtClean="0">
                <a:solidFill>
                  <a:schemeClr val="accent1"/>
                </a:solidFill>
              </a:rPr>
              <a:t>A Great Example of Artificial </a:t>
            </a:r>
            <a:r>
              <a:rPr lang="en-US" dirty="0">
                <a:solidFill>
                  <a:schemeClr val="accent1"/>
                </a:solidFill>
              </a:rPr>
              <a:t>S</a:t>
            </a:r>
            <a:r>
              <a:rPr lang="en-US" dirty="0" smtClean="0">
                <a:solidFill>
                  <a:schemeClr val="accent1"/>
                </a:solidFill>
              </a:rPr>
              <a:t>election</a:t>
            </a:r>
            <a:endParaRPr lang="en-US" dirty="0">
              <a:solidFill>
                <a:schemeClr val="accent1"/>
              </a:solidFill>
            </a:endParaRPr>
          </a:p>
        </p:txBody>
      </p:sp>
      <p:pic>
        <p:nvPicPr>
          <p:cNvPr id="1026" name="Picture 2" descr="http://bioap.wikispaces.com/file/view/artificial_selection_good.JPG/90714885/artificial_selection_goo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2654" y="990598"/>
            <a:ext cx="5458691" cy="459566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4800" y="5599836"/>
            <a:ext cx="8534400" cy="1323439"/>
          </a:xfrm>
          <a:prstGeom prst="rect">
            <a:avLst/>
          </a:prstGeom>
          <a:noFill/>
        </p:spPr>
        <p:txBody>
          <a:bodyPr wrap="square" rtlCol="0">
            <a:spAutoFit/>
          </a:bodyPr>
          <a:lstStyle/>
          <a:p>
            <a:r>
              <a:rPr lang="en-US" sz="2000" dirty="0" smtClean="0"/>
              <a:t>“Artificial </a:t>
            </a:r>
            <a:r>
              <a:rPr lang="en-US" sz="2000" dirty="0"/>
              <a:t>selection provides a model that helps us understand natural selection. </a:t>
            </a:r>
            <a:endParaRPr lang="en-US" sz="2000" dirty="0" smtClean="0"/>
          </a:p>
          <a:p>
            <a:r>
              <a:rPr lang="en-US" sz="2000" dirty="0" smtClean="0"/>
              <a:t>It </a:t>
            </a:r>
            <a:r>
              <a:rPr lang="en-US" sz="2000" dirty="0"/>
              <a:t>is a small step to envision natural conditions acting selectively on populations </a:t>
            </a:r>
            <a:endParaRPr lang="en-US" sz="2000" dirty="0" smtClean="0"/>
          </a:p>
          <a:p>
            <a:r>
              <a:rPr lang="en-US" sz="2000" dirty="0" smtClean="0"/>
              <a:t>and </a:t>
            </a:r>
            <a:r>
              <a:rPr lang="en-US" sz="2000" dirty="0"/>
              <a:t>causing natural changes</a:t>
            </a:r>
            <a:r>
              <a:rPr lang="en-US" sz="2000" dirty="0" smtClean="0"/>
              <a:t>.”</a:t>
            </a:r>
          </a:p>
          <a:p>
            <a:pPr algn="r"/>
            <a:r>
              <a:rPr lang="en-US" sz="2000" dirty="0" smtClean="0"/>
              <a:t>From www.evolution.berkeley.edu</a:t>
            </a:r>
            <a:endParaRPr lang="en-US" sz="2000" dirty="0"/>
          </a:p>
        </p:txBody>
      </p:sp>
    </p:spTree>
    <p:extLst>
      <p:ext uri="{BB962C8B-B14F-4D97-AF65-F5344CB8AC3E}">
        <p14:creationId xmlns:p14="http://schemas.microsoft.com/office/powerpoint/2010/main" val="300340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idx="4294967295"/>
          </p:nvPr>
        </p:nvSpPr>
        <p:spPr>
          <a:xfrm>
            <a:off x="0" y="74613"/>
            <a:ext cx="9144000" cy="2047875"/>
          </a:xfrm>
        </p:spPr>
        <p:txBody>
          <a:bodyPr/>
          <a:lstStyle/>
          <a:p>
            <a:pPr marL="68580" indent="0">
              <a:buSzPct val="80000"/>
              <a:buNone/>
            </a:pPr>
            <a:r>
              <a:rPr lang="en-US" altLang="en-US" sz="2800" b="1" dirty="0" smtClean="0">
                <a:latin typeface="+mj-lt"/>
              </a:rPr>
              <a:t>5.  </a:t>
            </a:r>
            <a:r>
              <a:rPr lang="en-US" altLang="en-US" sz="2800" b="1" u="sng" dirty="0" smtClean="0">
                <a:latin typeface="+mj-lt"/>
              </a:rPr>
              <a:t>VESTIGIAL STRUCTURES</a:t>
            </a:r>
            <a:r>
              <a:rPr lang="en-US" altLang="en-US" sz="2800" b="1" dirty="0" smtClean="0">
                <a:latin typeface="+mj-lt"/>
              </a:rPr>
              <a:t> </a:t>
            </a:r>
            <a:r>
              <a:rPr lang="en-US" altLang="en-US" sz="2800" b="1" dirty="0">
                <a:latin typeface="+mj-lt"/>
              </a:rPr>
              <a:t>are features that were adaptations for an organism’s ancestor but </a:t>
            </a:r>
            <a:r>
              <a:rPr lang="en-US" altLang="en-US" sz="2800" b="1" dirty="0" smtClean="0">
                <a:latin typeface="+mj-lt"/>
              </a:rPr>
              <a:t>have </a:t>
            </a:r>
            <a:r>
              <a:rPr lang="en-US" altLang="en-US" sz="2800" b="1" dirty="0">
                <a:latin typeface="+mj-lt"/>
              </a:rPr>
              <a:t>evolved to </a:t>
            </a:r>
            <a:r>
              <a:rPr lang="en-US" altLang="en-US" sz="2800" b="1" dirty="0" smtClean="0">
                <a:latin typeface="+mj-lt"/>
              </a:rPr>
              <a:t>no longer perform their original function due to </a:t>
            </a:r>
            <a:r>
              <a:rPr lang="en-US" altLang="en-US" sz="2800" b="1" dirty="0">
                <a:latin typeface="+mj-lt"/>
              </a:rPr>
              <a:t>a change in the organism’s </a:t>
            </a:r>
            <a:r>
              <a:rPr lang="en-US" altLang="en-US" sz="2800" b="1" dirty="0" smtClean="0">
                <a:latin typeface="+mj-lt"/>
              </a:rPr>
              <a:t>environment.</a:t>
            </a:r>
            <a:endParaRPr lang="en-US" altLang="en-US" sz="2800" b="1" dirty="0">
              <a:latin typeface="+mj-lt"/>
            </a:endParaRPr>
          </a:p>
          <a:p>
            <a:pPr eaLnBrk="1" hangingPunct="1"/>
            <a:endParaRPr lang="en-US" altLang="en-US" sz="2800" dirty="0" smtClean="0">
              <a:latin typeface="+mj-lt"/>
            </a:endParaRPr>
          </a:p>
          <a:p>
            <a:pPr eaLnBrk="1" hangingPunct="1"/>
            <a:endParaRPr lang="en-US" altLang="en-US" sz="2800" dirty="0" smtClean="0">
              <a:latin typeface="+mj-lt"/>
            </a:endParaRPr>
          </a:p>
          <a:p>
            <a:pPr eaLnBrk="1" hangingPunct="1">
              <a:buFont typeface="Wingdings" pitchFamily="2" charset="2"/>
              <a:buNone/>
            </a:pPr>
            <a:endParaRPr lang="en-US" altLang="en-US" sz="2800" dirty="0" smtClean="0">
              <a:latin typeface="+mj-lt"/>
            </a:endParaRPr>
          </a:p>
        </p:txBody>
      </p:sp>
      <p:pic>
        <p:nvPicPr>
          <p:cNvPr id="34819" name="Picture 4" descr="Python leg spur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78" y="2051555"/>
            <a:ext cx="3650965" cy="241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9" descr="http://images.agoramedia.com/everydayhealth/gcms/photogallery_unexpected_body_quirks_explained_11_fu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9675" y="1841707"/>
            <a:ext cx="2533650"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11" descr="Image:Whale skeleton.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460" y="4691063"/>
            <a:ext cx="5995898"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TextBox 7"/>
          <p:cNvSpPr txBox="1">
            <a:spLocks noChangeArrowheads="1"/>
          </p:cNvSpPr>
          <p:nvPr/>
        </p:nvSpPr>
        <p:spPr bwMode="auto">
          <a:xfrm>
            <a:off x="3814279" y="3116897"/>
            <a:ext cx="117335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US" altLang="en-US" sz="1600" dirty="0"/>
              <a:t>Anal spurs on a ball python</a:t>
            </a:r>
          </a:p>
        </p:txBody>
      </p:sp>
      <p:sp>
        <p:nvSpPr>
          <p:cNvPr id="34824" name="TextBox 8"/>
          <p:cNvSpPr txBox="1">
            <a:spLocks noChangeArrowheads="1"/>
          </p:cNvSpPr>
          <p:nvPr/>
        </p:nvSpPr>
        <p:spPr bwMode="auto">
          <a:xfrm>
            <a:off x="3352800" y="6324600"/>
            <a:ext cx="27717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US" altLang="en-US" sz="1600" dirty="0">
                <a:solidFill>
                  <a:schemeClr val="bg2"/>
                </a:solidFill>
              </a:rPr>
              <a:t>C= hind legs on whale skeleton</a:t>
            </a:r>
          </a:p>
        </p:txBody>
      </p:sp>
      <p:sp>
        <p:nvSpPr>
          <p:cNvPr id="34825" name="TextBox 9"/>
          <p:cNvSpPr txBox="1">
            <a:spLocks noChangeArrowheads="1"/>
          </p:cNvSpPr>
          <p:nvPr/>
        </p:nvSpPr>
        <p:spPr bwMode="auto">
          <a:xfrm>
            <a:off x="7542934" y="5261697"/>
            <a:ext cx="1308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US" altLang="en-US" sz="1600" dirty="0"/>
              <a:t>Goose bumps</a:t>
            </a:r>
          </a:p>
        </p:txBody>
      </p:sp>
      <p:sp>
        <p:nvSpPr>
          <p:cNvPr id="10" name="Rectangle 2"/>
          <p:cNvSpPr txBox="1">
            <a:spLocks noChangeArrowheads="1"/>
          </p:cNvSpPr>
          <p:nvPr/>
        </p:nvSpPr>
        <p:spPr>
          <a:xfrm>
            <a:off x="762000" y="152400"/>
            <a:ext cx="7620000" cy="1252728"/>
          </a:xfrm>
          <a:prstGeom prst="rect">
            <a:avLst/>
          </a:prstGeom>
        </p:spPr>
        <p:txBody>
          <a:bodyPr>
            <a:norm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endParaRPr lang="en-US" sz="4000" dirty="0">
              <a:solidFill>
                <a:schemeClr val="accent1">
                  <a:satMod val="150000"/>
                </a:schemeClr>
              </a:solidFill>
            </a:endParaRPr>
          </a:p>
        </p:txBody>
      </p:sp>
      <p:sp>
        <p:nvSpPr>
          <p:cNvPr id="11" name="TextBox 9"/>
          <p:cNvSpPr txBox="1">
            <a:spLocks noChangeArrowheads="1"/>
          </p:cNvSpPr>
          <p:nvPr/>
        </p:nvSpPr>
        <p:spPr bwMode="auto">
          <a:xfrm>
            <a:off x="4191000" y="5989061"/>
            <a:ext cx="1308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US" altLang="en-US" sz="1600" dirty="0"/>
              <a:t>Goose bumps</a:t>
            </a:r>
          </a:p>
        </p:txBody>
      </p:sp>
    </p:spTree>
    <p:extLst>
      <p:ext uri="{BB962C8B-B14F-4D97-AF65-F5344CB8AC3E}">
        <p14:creationId xmlns:p14="http://schemas.microsoft.com/office/powerpoint/2010/main" val="1599627288"/>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4636"/>
            <a:ext cx="3810000" cy="1143000"/>
          </a:xfrm>
        </p:spPr>
        <p:txBody>
          <a:bodyPr/>
          <a:lstStyle/>
          <a:p>
            <a:r>
              <a:rPr lang="en-US" b="1" dirty="0" smtClean="0">
                <a:solidFill>
                  <a:schemeClr val="tx2">
                    <a:lumMod val="75000"/>
                  </a:schemeClr>
                </a:solidFill>
              </a:rPr>
              <a:t>Today’s Lesson</a:t>
            </a:r>
            <a:endParaRPr lang="en-US" b="1" dirty="0">
              <a:solidFill>
                <a:schemeClr val="tx2">
                  <a:lumMod val="75000"/>
                </a:schemeClr>
              </a:solidFill>
            </a:endParaRPr>
          </a:p>
        </p:txBody>
      </p:sp>
      <p:sp>
        <p:nvSpPr>
          <p:cNvPr id="4" name="Content Placeholder 2"/>
          <p:cNvSpPr>
            <a:spLocks noGrp="1"/>
          </p:cNvSpPr>
          <p:nvPr>
            <p:ph idx="1"/>
          </p:nvPr>
        </p:nvSpPr>
        <p:spPr>
          <a:xfrm>
            <a:off x="228600" y="990600"/>
            <a:ext cx="8915400" cy="5867400"/>
          </a:xfrm>
        </p:spPr>
        <p:txBody>
          <a:bodyPr>
            <a:normAutofit/>
          </a:bodyPr>
          <a:lstStyle/>
          <a:p>
            <a:pPr marL="118872" lvl="0" indent="0" algn="ctr">
              <a:buNone/>
            </a:pPr>
            <a:r>
              <a:rPr lang="en-US" sz="4800" dirty="0" smtClean="0"/>
              <a:t>Diversity and Evolution </a:t>
            </a:r>
          </a:p>
          <a:p>
            <a:pPr marL="118872" lvl="0" indent="0" algn="ctr">
              <a:buNone/>
            </a:pPr>
            <a:r>
              <a:rPr lang="en-US" sz="4800" dirty="0" smtClean="0"/>
              <a:t>of Living Organisms</a:t>
            </a:r>
            <a:endParaRPr lang="en-US" sz="4800" dirty="0"/>
          </a:p>
          <a:p>
            <a:pPr marL="118872" lvl="0" indent="0">
              <a:buNone/>
            </a:pPr>
            <a:r>
              <a:rPr lang="en-US" sz="3600" dirty="0" smtClean="0"/>
              <a:t>I. The </a:t>
            </a:r>
            <a:r>
              <a:rPr lang="en-US" sz="3600" dirty="0"/>
              <a:t>scientific theory of evolution is the organizing principle of life </a:t>
            </a:r>
            <a:r>
              <a:rPr lang="en-US" sz="3600" dirty="0" smtClean="0"/>
              <a:t>science</a:t>
            </a:r>
            <a:r>
              <a:rPr lang="en-US" sz="3600" dirty="0"/>
              <a:t>. </a:t>
            </a:r>
          </a:p>
          <a:p>
            <a:pPr marL="118872" lvl="0" indent="0">
              <a:buNone/>
            </a:pPr>
            <a:r>
              <a:rPr lang="en-US" sz="3600" dirty="0" smtClean="0"/>
              <a:t>II. The </a:t>
            </a:r>
            <a:r>
              <a:rPr lang="en-US" sz="3600" dirty="0"/>
              <a:t>scientific theory of evolution is supported by multiple forms of </a:t>
            </a:r>
            <a:r>
              <a:rPr lang="en-US" sz="3600" dirty="0" smtClean="0"/>
              <a:t>evidence</a:t>
            </a:r>
            <a:r>
              <a:rPr lang="en-US" sz="3600" dirty="0"/>
              <a:t>. </a:t>
            </a:r>
            <a:endParaRPr lang="en-US" sz="3600" dirty="0" smtClean="0"/>
          </a:p>
          <a:p>
            <a:pPr marL="118872" lvl="0" indent="0">
              <a:buNone/>
            </a:pPr>
            <a:r>
              <a:rPr lang="en-US" sz="3600" dirty="0" smtClean="0"/>
              <a:t>III. Natural </a:t>
            </a:r>
            <a:r>
              <a:rPr lang="en-US" sz="3600" dirty="0"/>
              <a:t>Selection is a primary mechanism leading to change over time </a:t>
            </a:r>
            <a:r>
              <a:rPr lang="en-US" sz="3600" dirty="0" smtClean="0"/>
              <a:t>in </a:t>
            </a:r>
            <a:r>
              <a:rPr lang="en-US" sz="3600" dirty="0"/>
              <a:t>organisms.</a:t>
            </a:r>
          </a:p>
          <a:p>
            <a:endParaRPr lang="en-US" dirty="0"/>
          </a:p>
        </p:txBody>
      </p:sp>
    </p:spTree>
    <p:extLst>
      <p:ext uri="{BB962C8B-B14F-4D97-AF65-F5344CB8AC3E}">
        <p14:creationId xmlns:p14="http://schemas.microsoft.com/office/powerpoint/2010/main" val="42874117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136525"/>
            <a:ext cx="8915400" cy="1431925"/>
          </a:xfrm>
        </p:spPr>
        <p:txBody>
          <a:bodyPr>
            <a:normAutofit/>
          </a:bodyPr>
          <a:lstStyle/>
          <a:p>
            <a:pPr eaLnBrk="1" fontAlgn="auto" hangingPunct="1">
              <a:spcAft>
                <a:spcPts val="0"/>
              </a:spcAft>
              <a:defRPr/>
            </a:pPr>
            <a:r>
              <a:rPr lang="en-US" sz="4000" b="1" dirty="0"/>
              <a:t>6</a:t>
            </a:r>
            <a:r>
              <a:rPr lang="en-US" sz="4000" b="1" dirty="0" smtClean="0"/>
              <a:t>. Similarities among related organisms:</a:t>
            </a:r>
            <a:endParaRPr lang="en-US" sz="4000" b="1" dirty="0"/>
          </a:p>
        </p:txBody>
      </p:sp>
      <p:sp>
        <p:nvSpPr>
          <p:cNvPr id="31747" name="Rectangle 3"/>
          <p:cNvSpPr>
            <a:spLocks noGrp="1" noChangeArrowheads="1"/>
          </p:cNvSpPr>
          <p:nvPr>
            <p:ph idx="1"/>
          </p:nvPr>
        </p:nvSpPr>
        <p:spPr>
          <a:xfrm>
            <a:off x="0" y="1600200"/>
            <a:ext cx="4114800" cy="4953000"/>
          </a:xfrm>
        </p:spPr>
        <p:txBody>
          <a:bodyPr/>
          <a:lstStyle/>
          <a:p>
            <a:pPr marL="118872" indent="0" eaLnBrk="1" hangingPunct="1">
              <a:buNone/>
            </a:pPr>
            <a:r>
              <a:rPr lang="en-US" altLang="en-US" sz="2800" b="1" u="sng" dirty="0" smtClean="0"/>
              <a:t>Comparative Anatomy: </a:t>
            </a:r>
            <a:r>
              <a:rPr lang="en-US" altLang="en-US" sz="2800" dirty="0" smtClean="0"/>
              <a:t>The study of</a:t>
            </a:r>
            <a:r>
              <a:rPr lang="en-US" altLang="en-US" sz="2800" b="1" u="sng" dirty="0" smtClean="0"/>
              <a:t> Homologous traits</a:t>
            </a:r>
            <a:r>
              <a:rPr lang="en-US" altLang="en-US" sz="2800" dirty="0" smtClean="0"/>
              <a:t> (ex. forearms) features in different species that are similar because those species share a common ancestor.</a:t>
            </a:r>
          </a:p>
          <a:p>
            <a:pPr eaLnBrk="1" hangingPunct="1"/>
            <a:endParaRPr lang="en-US" altLang="en-US" sz="2800" dirty="0" smtClean="0"/>
          </a:p>
          <a:p>
            <a:pPr eaLnBrk="1" hangingPunct="1"/>
            <a:endParaRPr lang="en-US" altLang="en-US" sz="2800" dirty="0" smtClean="0"/>
          </a:p>
          <a:p>
            <a:pPr eaLnBrk="1" hangingPunct="1">
              <a:buFont typeface="Wingdings" pitchFamily="2" charset="2"/>
              <a:buNone/>
            </a:pPr>
            <a:endParaRPr lang="en-US" altLang="en-US" sz="2800" dirty="0" smtClean="0"/>
          </a:p>
        </p:txBody>
      </p:sp>
      <p:pic>
        <p:nvPicPr>
          <p:cNvPr id="31748" name="Picture 2" descr="C:\Documents and Settings\VazquezB\My Documents\My Pictures\cell photos\pentadacty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596340"/>
            <a:ext cx="4800600" cy="5261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 Box 4"/>
          <p:cNvSpPr txBox="1">
            <a:spLocks noChangeArrowheads="1"/>
          </p:cNvSpPr>
          <p:nvPr/>
        </p:nvSpPr>
        <p:spPr bwMode="auto">
          <a:xfrm>
            <a:off x="4797713" y="1066800"/>
            <a:ext cx="3308350" cy="4572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US" altLang="en-US" b="1" dirty="0">
                <a:solidFill>
                  <a:schemeClr val="bg1"/>
                </a:solidFill>
              </a:rPr>
              <a:t>Homologous structures:</a:t>
            </a:r>
          </a:p>
        </p:txBody>
      </p:sp>
    </p:spTree>
    <p:extLst>
      <p:ext uri="{BB962C8B-B14F-4D97-AF65-F5344CB8AC3E}">
        <p14:creationId xmlns:p14="http://schemas.microsoft.com/office/powerpoint/2010/main" val="3443437464"/>
      </p:ext>
    </p:extLst>
  </p:cSld>
  <p:clrMapOvr>
    <a:masterClrMapping/>
  </p:clrMapOvr>
  <p:transition>
    <p:check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0" y="228600"/>
            <a:ext cx="9144000" cy="1252728"/>
          </a:xfrm>
        </p:spPr>
        <p:txBody>
          <a:bodyPr>
            <a:noAutofit/>
          </a:bodyPr>
          <a:lstStyle/>
          <a:p>
            <a:pPr algn="ctr" eaLnBrk="1" fontAlgn="auto" hangingPunct="1">
              <a:spcAft>
                <a:spcPts val="0"/>
              </a:spcAft>
              <a:defRPr/>
            </a:pPr>
            <a:r>
              <a:rPr lang="en-US" sz="4000" dirty="0">
                <a:solidFill>
                  <a:schemeClr val="accent1"/>
                </a:solidFill>
              </a:rPr>
              <a:t>E</a:t>
            </a:r>
            <a:r>
              <a:rPr lang="en-US" sz="4000" dirty="0" smtClean="0">
                <a:solidFill>
                  <a:schemeClr val="accent1">
                    <a:satMod val="150000"/>
                  </a:schemeClr>
                </a:solidFill>
              </a:rPr>
              <a:t>mbryonic development is also strikingly similar among related organisms.</a:t>
            </a:r>
            <a:endParaRPr lang="en-US" sz="4000" dirty="0">
              <a:solidFill>
                <a:schemeClr val="accent1">
                  <a:satMod val="150000"/>
                </a:schemeClr>
              </a:solidFill>
            </a:endParaRPr>
          </a:p>
        </p:txBody>
      </p:sp>
      <p:sp>
        <p:nvSpPr>
          <p:cNvPr id="33795" name="Rectangle 3"/>
          <p:cNvSpPr>
            <a:spLocks noGrp="1" noChangeArrowheads="1"/>
          </p:cNvSpPr>
          <p:nvPr>
            <p:ph idx="1"/>
          </p:nvPr>
        </p:nvSpPr>
        <p:spPr>
          <a:xfrm>
            <a:off x="4343400" y="1941513"/>
            <a:ext cx="4194175" cy="1563687"/>
          </a:xfrm>
        </p:spPr>
        <p:txBody>
          <a:bodyPr/>
          <a:lstStyle/>
          <a:p>
            <a:pPr algn="ctr" eaLnBrk="1" hangingPunct="1">
              <a:buFont typeface="Wingdings" pitchFamily="2" charset="2"/>
              <a:buNone/>
            </a:pPr>
            <a:r>
              <a:rPr lang="en-US" altLang="en-US" smtClean="0"/>
              <a:t> </a:t>
            </a:r>
          </a:p>
          <a:p>
            <a:pPr eaLnBrk="1" hangingPunct="1"/>
            <a:endParaRPr lang="en-US" altLang="en-US" smtClean="0"/>
          </a:p>
        </p:txBody>
      </p:sp>
      <p:pic>
        <p:nvPicPr>
          <p:cNvPr id="33796" name="Picture 5" descr="http://www.millerandlevine.com/km/evol/embryos/chick-embryo.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352800"/>
            <a:ext cx="4419600"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7" descr="http://www.millerandlevine.com/km/evol/embryos/New-embryo-figur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133600"/>
            <a:ext cx="336391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11" descr="http://www.millerandlevine.com/km/evol/embryos/human-embryo.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5486400"/>
            <a:ext cx="4438650"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13" descr="http://www.millerandlevine.com/km/evol/embryos/fish-embryo.jpe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2286000"/>
            <a:ext cx="44196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15" descr="http://www.millerandlevine.com/km/evol/embryos/pig-embryo.jpe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3400" y="4419600"/>
            <a:ext cx="4419600"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1" name="Rectangle 8"/>
          <p:cNvSpPr>
            <a:spLocks noChangeArrowheads="1"/>
          </p:cNvSpPr>
          <p:nvPr/>
        </p:nvSpPr>
        <p:spPr bwMode="auto">
          <a:xfrm>
            <a:off x="2648744" y="1625745"/>
            <a:ext cx="3773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US" altLang="en-US" b="1" u="sng" dirty="0"/>
              <a:t>Comparative Embryology</a:t>
            </a:r>
            <a:r>
              <a:rPr lang="en-US" altLang="en-US" dirty="0"/>
              <a:t>: </a:t>
            </a:r>
          </a:p>
        </p:txBody>
      </p:sp>
    </p:spTree>
    <p:extLst>
      <p:ext uri="{BB962C8B-B14F-4D97-AF65-F5344CB8AC3E}">
        <p14:creationId xmlns:p14="http://schemas.microsoft.com/office/powerpoint/2010/main" val="3980314478"/>
      </p:ext>
    </p:extLst>
  </p:cSld>
  <p:clrMapOvr>
    <a:masterClrMapping/>
  </p:clrMapOvr>
  <p:transition>
    <p:check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idx="1"/>
          </p:nvPr>
        </p:nvSpPr>
        <p:spPr>
          <a:xfrm>
            <a:off x="228600" y="1676400"/>
            <a:ext cx="8382000" cy="4953000"/>
          </a:xfrm>
        </p:spPr>
        <p:txBody>
          <a:bodyPr/>
          <a:lstStyle/>
          <a:p>
            <a:pPr marL="609600" indent="-609600" eaLnBrk="1" hangingPunct="1">
              <a:buFont typeface="Wingdings 2" pitchFamily="18" charset="2"/>
              <a:buNone/>
            </a:pPr>
            <a:endParaRPr lang="en-US" altLang="en-US" dirty="0" smtClean="0"/>
          </a:p>
          <a:p>
            <a:pPr marL="609600" indent="-609600"/>
            <a:r>
              <a:rPr lang="en-US" altLang="en-US" sz="2800" b="1" u="sng" dirty="0"/>
              <a:t>Molecular Biology</a:t>
            </a:r>
            <a:r>
              <a:rPr lang="en-US" altLang="en-US" sz="2800" dirty="0"/>
              <a:t>: is the strongest evidence for evolution. Not even known in Darwin</a:t>
            </a:r>
            <a:r>
              <a:rPr lang="en-US" altLang="en-US" sz="2800" dirty="0">
                <a:latin typeface="Times New Roman" pitchFamily="18" charset="0"/>
              </a:rPr>
              <a:t>’</a:t>
            </a:r>
            <a:r>
              <a:rPr lang="en-US" altLang="en-US" sz="2800" dirty="0"/>
              <a:t>s time, it involves comparing the DNA of different species to determine their relatedness.</a:t>
            </a:r>
          </a:p>
          <a:p>
            <a:pPr marL="609600" indent="-609600" eaLnBrk="1" hangingPunct="1"/>
            <a:r>
              <a:rPr lang="en-US" altLang="en-US" sz="2800" dirty="0" smtClean="0"/>
              <a:t>Just like our forelimbs or embryos are similar, so are our genes.  </a:t>
            </a:r>
          </a:p>
          <a:p>
            <a:pPr marL="609600" indent="-609600" eaLnBrk="1" hangingPunct="1"/>
            <a:r>
              <a:rPr lang="en-US" altLang="en-US" sz="2800" b="1" u="sng" dirty="0" smtClean="0"/>
              <a:t>Genes are also homologous structures.</a:t>
            </a:r>
          </a:p>
          <a:p>
            <a:pPr marL="609600" indent="-609600" eaLnBrk="1" hangingPunct="1"/>
            <a:endParaRPr lang="en-US" altLang="en-US" sz="2800" dirty="0" smtClean="0"/>
          </a:p>
          <a:p>
            <a:pPr marL="609600" indent="-609600" eaLnBrk="1" hangingPunct="1"/>
            <a:endParaRPr lang="en-US" altLang="en-US" sz="2800" dirty="0" smtClean="0"/>
          </a:p>
        </p:txBody>
      </p:sp>
      <p:sp>
        <p:nvSpPr>
          <p:cNvPr id="2" name="Rectangle 1"/>
          <p:cNvSpPr/>
          <p:nvPr/>
        </p:nvSpPr>
        <p:spPr>
          <a:xfrm>
            <a:off x="381000" y="235527"/>
            <a:ext cx="8208818" cy="1200329"/>
          </a:xfrm>
          <a:prstGeom prst="rect">
            <a:avLst/>
          </a:prstGeom>
        </p:spPr>
        <p:txBody>
          <a:bodyPr wrap="square">
            <a:spAutoFit/>
          </a:bodyPr>
          <a:lstStyle/>
          <a:p>
            <a:r>
              <a:rPr lang="en-US" altLang="en-US" sz="3600" b="1" dirty="0">
                <a:latin typeface="+mj-lt"/>
              </a:rPr>
              <a:t>7. The latest overwhelming evidence for evolution comes from molecular biology</a:t>
            </a:r>
          </a:p>
        </p:txBody>
      </p:sp>
    </p:spTree>
    <p:extLst>
      <p:ext uri="{BB962C8B-B14F-4D97-AF65-F5344CB8AC3E}">
        <p14:creationId xmlns:p14="http://schemas.microsoft.com/office/powerpoint/2010/main" val="21264215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descr="Slide13"/>
          <p:cNvPicPr>
            <a:picLocks noChangeAspect="1" noChangeArrowheads="1"/>
          </p:cNvPicPr>
          <p:nvPr/>
        </p:nvPicPr>
        <p:blipFill rotWithShape="1">
          <a:blip r:embed="rId2">
            <a:extLst>
              <a:ext uri="{28A0092B-C50C-407E-A947-70E740481C1C}">
                <a14:useLocalDpi xmlns:a14="http://schemas.microsoft.com/office/drawing/2010/main" val="0"/>
              </a:ext>
            </a:extLst>
          </a:blip>
          <a:srcRect t="17264" b="-17264"/>
          <a:stretch/>
        </p:blipFill>
        <p:spPr bwMode="auto">
          <a:xfrm>
            <a:off x="0" y="1188720"/>
            <a:ext cx="9182100" cy="688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438400" y="228600"/>
            <a:ext cx="4648200" cy="769441"/>
          </a:xfrm>
          <a:prstGeom prst="rect">
            <a:avLst/>
          </a:prstGeom>
          <a:noFill/>
        </p:spPr>
        <p:txBody>
          <a:bodyPr wrap="square" rtlCol="0">
            <a:spAutoFit/>
          </a:bodyPr>
          <a:lstStyle/>
          <a:p>
            <a:r>
              <a:rPr lang="en-US" sz="4400" dirty="0" smtClean="0">
                <a:solidFill>
                  <a:schemeClr val="accent1"/>
                </a:solidFill>
              </a:rPr>
              <a:t>So What is a Gene?</a:t>
            </a:r>
            <a:endParaRPr lang="en-US" sz="4400" dirty="0">
              <a:solidFill>
                <a:schemeClr val="accent1"/>
              </a:solidFill>
            </a:endParaRPr>
          </a:p>
        </p:txBody>
      </p:sp>
    </p:spTree>
    <p:extLst>
      <p:ext uri="{BB962C8B-B14F-4D97-AF65-F5344CB8AC3E}">
        <p14:creationId xmlns:p14="http://schemas.microsoft.com/office/powerpoint/2010/main" val="11649449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667000" y="152400"/>
            <a:ext cx="3962400" cy="608012"/>
          </a:xfrm>
        </p:spPr>
        <p:txBody>
          <a:bodyPr>
            <a:normAutofit fontScale="90000"/>
          </a:bodyPr>
          <a:lstStyle/>
          <a:p>
            <a:pPr eaLnBrk="1" hangingPunct="1"/>
            <a:r>
              <a:rPr lang="en-US" dirty="0" smtClean="0">
                <a:solidFill>
                  <a:schemeClr val="accent1"/>
                </a:solidFill>
              </a:rPr>
              <a:t>And what is DNA?</a:t>
            </a:r>
          </a:p>
        </p:txBody>
      </p:sp>
      <p:pic>
        <p:nvPicPr>
          <p:cNvPr id="6149" name="Picture 5" descr="14"/>
          <p:cNvPicPr>
            <a:picLocks noGrp="1" noChangeAspect="1" noChangeArrowheads="1"/>
          </p:cNvPicPr>
          <p:nvPr>
            <p:ph type="chart" sz="half" idx="1"/>
          </p:nvPr>
        </p:nvPicPr>
        <p:blipFill>
          <a:blip r:embed="rId3">
            <a:extLst>
              <a:ext uri="{28A0092B-C50C-407E-A947-70E740481C1C}">
                <a14:useLocalDpi xmlns:a14="http://schemas.microsoft.com/office/drawing/2010/main" val="0"/>
              </a:ext>
            </a:extLst>
          </a:blip>
          <a:srcRect/>
          <a:stretch>
            <a:fillRect/>
          </a:stretch>
        </p:blipFill>
        <p:spPr>
          <a:xfrm>
            <a:off x="0" y="914400"/>
            <a:ext cx="9144000" cy="5943600"/>
          </a:xfrm>
          <a:noFill/>
        </p:spPr>
      </p:pic>
      <p:sp>
        <p:nvSpPr>
          <p:cNvPr id="2" name="Text Placeholder 1"/>
          <p:cNvSpPr>
            <a:spLocks noGrp="1"/>
          </p:cNvSpPr>
          <p:nvPr>
            <p:ph type="body" sz="half" idx="2"/>
          </p:nvPr>
        </p:nvSpPr>
        <p:spPr/>
        <p:txBody>
          <a:bodyPr/>
          <a:lstStyle/>
          <a:p>
            <a:endParaRPr lang="en-US"/>
          </a:p>
        </p:txBody>
      </p:sp>
      <p:sp>
        <p:nvSpPr>
          <p:cNvPr id="5" name="Rectangle 4"/>
          <p:cNvSpPr txBox="1">
            <a:spLocks noChangeArrowheads="1"/>
          </p:cNvSpPr>
          <p:nvPr/>
        </p:nvSpPr>
        <p:spPr>
          <a:xfrm>
            <a:off x="0" y="5638800"/>
            <a:ext cx="6310532" cy="1219200"/>
          </a:xfrm>
          <a:prstGeom prst="rect">
            <a:avLst/>
          </a:prstGeom>
          <a:solidFill>
            <a:schemeClr val="accent2">
              <a:lumMod val="20000"/>
              <a:lumOff val="80000"/>
            </a:schemeClr>
          </a:solidFill>
        </p:spPr>
        <p:txBody>
          <a:bodyPr vert="horz" lIns="0" tIns="45720" rIns="0" bIns="45720" rtlCol="0">
            <a:noAutofit/>
          </a:bodyPr>
          <a:lst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a:lstStyle>
          <a:p>
            <a:pPr marL="118872" indent="0">
              <a:buFont typeface="Wingdings 3" pitchFamily="18" charset="2"/>
              <a:buNone/>
            </a:pPr>
            <a:r>
              <a:rPr lang="en-US" sz="2400" dirty="0" smtClean="0">
                <a:solidFill>
                  <a:schemeClr val="accent1"/>
                </a:solidFill>
              </a:rPr>
              <a:t>The function of DNA is to store and transmit the genetic information that tells cells which proteins to make and when to make them</a:t>
            </a:r>
          </a:p>
        </p:txBody>
      </p:sp>
    </p:spTree>
    <p:extLst>
      <p:ext uri="{BB962C8B-B14F-4D97-AF65-F5344CB8AC3E}">
        <p14:creationId xmlns:p14="http://schemas.microsoft.com/office/powerpoint/2010/main" val="701919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304800"/>
            <a:ext cx="7772400" cy="1143000"/>
          </a:xfrm>
        </p:spPr>
        <p:txBody>
          <a:bodyPr>
            <a:normAutofit fontScale="90000"/>
          </a:bodyPr>
          <a:lstStyle/>
          <a:p>
            <a:pPr algn="ctr"/>
            <a:r>
              <a:rPr lang="en-US" b="1" dirty="0" smtClean="0"/>
              <a:t>Does our DNA look like </a:t>
            </a:r>
            <a:br>
              <a:rPr lang="en-US" b="1" dirty="0" smtClean="0"/>
            </a:br>
            <a:r>
              <a:rPr lang="en-US" b="1" dirty="0" smtClean="0"/>
              <a:t>the DNA of other species?</a:t>
            </a:r>
            <a:endParaRPr lang="en-US" b="1" dirty="0"/>
          </a:p>
        </p:txBody>
      </p:sp>
      <p:sp>
        <p:nvSpPr>
          <p:cNvPr id="4" name="Text Placeholder 3"/>
          <p:cNvSpPr>
            <a:spLocks noGrp="1"/>
          </p:cNvSpPr>
          <p:nvPr>
            <p:ph type="body" sz="half" idx="2"/>
          </p:nvPr>
        </p:nvSpPr>
        <p:spPr>
          <a:xfrm>
            <a:off x="685800" y="5715000"/>
            <a:ext cx="7924800" cy="802796"/>
          </a:xfrm>
        </p:spPr>
        <p:txBody>
          <a:bodyPr>
            <a:noAutofit/>
          </a:bodyPr>
          <a:lstStyle/>
          <a:p>
            <a:r>
              <a:rPr lang="en-US" sz="2800" b="1" dirty="0" smtClean="0">
                <a:solidFill>
                  <a:schemeClr val="bg1"/>
                </a:solidFill>
                <a:hlinkClick r:id="rId2"/>
              </a:rPr>
              <a:t>Let's compare our DNA to our closest cousins</a:t>
            </a:r>
            <a:endParaRPr lang="en-US" sz="2800" b="1" dirty="0">
              <a:solidFill>
                <a:schemeClr val="bg1"/>
              </a:solidFill>
            </a:endParaRPr>
          </a:p>
        </p:txBody>
      </p:sp>
      <p:pic>
        <p:nvPicPr>
          <p:cNvPr id="3074" name="Picture 2" descr="http://uedata.berkeley.edu/media/3/87771_evo_resources_resource_image_374_origina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52600"/>
            <a:ext cx="8763000" cy="3616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07663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3" descr="Slide26"/>
          <p:cNvPicPr>
            <a:picLocks noChangeAspect="1" noChangeArrowheads="1"/>
          </p:cNvPicPr>
          <p:nvPr/>
        </p:nvPicPr>
        <p:blipFill rotWithShape="1">
          <a:blip r:embed="rId2">
            <a:extLst>
              <a:ext uri="{28A0092B-C50C-407E-A947-70E740481C1C}">
                <a14:useLocalDpi xmlns:a14="http://schemas.microsoft.com/office/drawing/2010/main" val="0"/>
              </a:ext>
            </a:extLst>
          </a:blip>
          <a:srcRect t="14815" b="-14815"/>
          <a:stretch/>
        </p:blipFill>
        <p:spPr bwMode="auto">
          <a:xfrm>
            <a:off x="-19050" y="990600"/>
            <a:ext cx="9182100" cy="688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90500" y="76200"/>
            <a:ext cx="8763000" cy="769441"/>
          </a:xfrm>
          <a:prstGeom prst="rect">
            <a:avLst/>
          </a:prstGeom>
          <a:noFill/>
        </p:spPr>
        <p:txBody>
          <a:bodyPr wrap="square" rtlCol="0">
            <a:spAutoFit/>
          </a:bodyPr>
          <a:lstStyle/>
          <a:p>
            <a:r>
              <a:rPr lang="en-US" sz="4400" dirty="0" err="1" smtClean="0">
                <a:solidFill>
                  <a:schemeClr val="accent1"/>
                </a:solidFill>
              </a:rPr>
              <a:t>Hox</a:t>
            </a:r>
            <a:r>
              <a:rPr lang="en-US" sz="4400" dirty="0" smtClean="0">
                <a:solidFill>
                  <a:schemeClr val="accent1"/>
                </a:solidFill>
              </a:rPr>
              <a:t> Genes are similar in all animals</a:t>
            </a:r>
            <a:endParaRPr lang="en-US" sz="4400" dirty="0">
              <a:solidFill>
                <a:schemeClr val="accent1"/>
              </a:solidFill>
            </a:endParaRPr>
          </a:p>
        </p:txBody>
      </p:sp>
      <p:sp>
        <p:nvSpPr>
          <p:cNvPr id="2" name="TextBox 1"/>
          <p:cNvSpPr txBox="1"/>
          <p:nvPr/>
        </p:nvSpPr>
        <p:spPr>
          <a:xfrm>
            <a:off x="609600" y="5257800"/>
            <a:ext cx="8059899" cy="1323439"/>
          </a:xfrm>
          <a:prstGeom prst="rect">
            <a:avLst/>
          </a:prstGeom>
          <a:solidFill>
            <a:schemeClr val="bg2"/>
          </a:solidFill>
        </p:spPr>
        <p:txBody>
          <a:bodyPr wrap="none" rtlCol="0">
            <a:spAutoFit/>
          </a:bodyPr>
          <a:lstStyle/>
          <a:p>
            <a:r>
              <a:rPr lang="en-US" sz="1600" i="1" dirty="0" err="1" smtClean="0">
                <a:solidFill>
                  <a:schemeClr val="accent1"/>
                </a:solidFill>
              </a:rPr>
              <a:t>Hox</a:t>
            </a:r>
            <a:r>
              <a:rPr lang="en-US" sz="1600" dirty="0" smtClean="0">
                <a:solidFill>
                  <a:schemeClr val="accent1"/>
                </a:solidFill>
              </a:rPr>
              <a:t> genes in flies and people. The head-to-tail organization of the body is under the control of </a:t>
            </a:r>
          </a:p>
          <a:p>
            <a:r>
              <a:rPr lang="en-US" sz="1600" dirty="0" smtClean="0">
                <a:solidFill>
                  <a:schemeClr val="accent1"/>
                </a:solidFill>
              </a:rPr>
              <a:t>different </a:t>
            </a:r>
            <a:r>
              <a:rPr lang="en-US" sz="1600" i="1" dirty="0" err="1" smtClean="0">
                <a:solidFill>
                  <a:schemeClr val="accent1"/>
                </a:solidFill>
              </a:rPr>
              <a:t>Hox</a:t>
            </a:r>
            <a:r>
              <a:rPr lang="en-US" sz="1600" dirty="0" smtClean="0">
                <a:solidFill>
                  <a:schemeClr val="accent1"/>
                </a:solidFill>
              </a:rPr>
              <a:t> genes. Flies have one set of eight </a:t>
            </a:r>
            <a:r>
              <a:rPr lang="en-US" sz="1600" dirty="0" err="1" smtClean="0">
                <a:solidFill>
                  <a:schemeClr val="accent1"/>
                </a:solidFill>
              </a:rPr>
              <a:t>hox</a:t>
            </a:r>
            <a:r>
              <a:rPr lang="en-US" sz="1600" dirty="0" smtClean="0">
                <a:solidFill>
                  <a:schemeClr val="accent1"/>
                </a:solidFill>
              </a:rPr>
              <a:t> genes, each represented as a little box in</a:t>
            </a:r>
          </a:p>
          <a:p>
            <a:r>
              <a:rPr lang="en-US" sz="1600" dirty="0" smtClean="0">
                <a:solidFill>
                  <a:schemeClr val="accent1"/>
                </a:solidFill>
              </a:rPr>
              <a:t>The diagram. Humans have four sets of these gens. In flies and people, the activity of a gene </a:t>
            </a:r>
          </a:p>
          <a:p>
            <a:r>
              <a:rPr lang="en-US" sz="1600" dirty="0" smtClean="0">
                <a:solidFill>
                  <a:schemeClr val="accent1"/>
                </a:solidFill>
              </a:rPr>
              <a:t>matches its position on the DNA: genes active in the head lie at one end, those in the tail at </a:t>
            </a:r>
          </a:p>
          <a:p>
            <a:r>
              <a:rPr lang="en-US" sz="1600" dirty="0" smtClean="0">
                <a:solidFill>
                  <a:schemeClr val="accent1"/>
                </a:solidFill>
              </a:rPr>
              <a:t>another, with genes affecting the middle of the body lying in between.</a:t>
            </a:r>
            <a:endParaRPr lang="en-US" sz="1600" dirty="0">
              <a:solidFill>
                <a:schemeClr val="accent1"/>
              </a:solidFill>
            </a:endParaRPr>
          </a:p>
        </p:txBody>
      </p:sp>
    </p:spTree>
    <p:extLst>
      <p:ext uri="{BB962C8B-B14F-4D97-AF65-F5344CB8AC3E}">
        <p14:creationId xmlns:p14="http://schemas.microsoft.com/office/powerpoint/2010/main" val="39942415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500" y="533400"/>
            <a:ext cx="8584406" cy="2114839"/>
          </a:xfrm>
        </p:spPr>
        <p:txBody>
          <a:bodyPr>
            <a:normAutofit fontScale="90000"/>
          </a:bodyPr>
          <a:lstStyle/>
          <a:p>
            <a:r>
              <a:rPr lang="en-US" sz="3100" b="1" u="sng" dirty="0" smtClean="0"/>
              <a:t>Natural </a:t>
            </a:r>
            <a:r>
              <a:rPr lang="en-US" sz="3100" b="1" u="sng" dirty="0"/>
              <a:t>Selection </a:t>
            </a:r>
            <a:r>
              <a:rPr lang="en-US" sz="3100" b="1" dirty="0"/>
              <a:t>is a primary mechanism leading to change over time in organisms</a:t>
            </a:r>
            <a:r>
              <a:rPr lang="en-US" sz="3100" b="1" dirty="0" smtClean="0"/>
              <a:t>. </a:t>
            </a:r>
            <a:br>
              <a:rPr lang="en-US" sz="3100" b="1" dirty="0" smtClean="0"/>
            </a:br>
            <a:r>
              <a:rPr lang="en-US" sz="3100" b="1" dirty="0" smtClean="0"/>
              <a:t>It is the driving force behind evolution</a:t>
            </a:r>
            <a:r>
              <a:rPr lang="en-US" sz="4800" b="1" dirty="0" smtClean="0"/>
              <a:t>.</a:t>
            </a:r>
            <a:r>
              <a:rPr lang="en-US" sz="4800" dirty="0" smtClean="0"/>
              <a:t/>
            </a:r>
            <a:br>
              <a:rPr lang="en-US" sz="4800" dirty="0" smtClean="0"/>
            </a:br>
            <a:r>
              <a:rPr lang="en-US" sz="4800" dirty="0" smtClean="0">
                <a:hlinkClick r:id="rId3"/>
              </a:rPr>
              <a:t>Brain Pop!!</a:t>
            </a:r>
            <a:r>
              <a:rPr lang="en-US" sz="4800" dirty="0"/>
              <a:t/>
            </a:r>
            <a:br>
              <a:rPr lang="en-US" sz="4800" dirty="0"/>
            </a:br>
            <a:endParaRPr lang="en-US" dirty="0"/>
          </a:p>
        </p:txBody>
      </p:sp>
      <p:sp>
        <p:nvSpPr>
          <p:cNvPr id="4" name="AutoShape 2" descr="http://evolution.berkeley.edu/evolibrary/images/interviews/naturalselection1.gif"/>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evolution.berkeley.edu/evolibrary/images/interviews/naturalselection1.gif"/>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http://evolution.berkeley.edu/evolibrary/images/interviews/naturalselection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048000"/>
            <a:ext cx="5181600" cy="342918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916060" y="5369188"/>
            <a:ext cx="2926186" cy="1200329"/>
          </a:xfrm>
          <a:prstGeom prst="rect">
            <a:avLst/>
          </a:prstGeom>
          <a:noFill/>
        </p:spPr>
        <p:txBody>
          <a:bodyPr wrap="none" rtlCol="0">
            <a:spAutoFit/>
          </a:bodyPr>
          <a:lstStyle/>
          <a:p>
            <a:r>
              <a:rPr lang="en-US" dirty="0" err="1" smtClean="0"/>
              <a:t>Psst</a:t>
            </a:r>
            <a:r>
              <a:rPr lang="en-US" dirty="0" smtClean="0"/>
              <a:t>…</a:t>
            </a:r>
          </a:p>
          <a:p>
            <a:r>
              <a:rPr lang="en-US" dirty="0" smtClean="0"/>
              <a:t>Or, maybe it’s just that those </a:t>
            </a:r>
          </a:p>
          <a:p>
            <a:r>
              <a:rPr lang="en-US" dirty="0" smtClean="0"/>
              <a:t>green beetles are easier </a:t>
            </a:r>
          </a:p>
          <a:p>
            <a:r>
              <a:rPr lang="en-US" dirty="0" smtClean="0"/>
              <a:t>to find!!! Yummy!</a:t>
            </a:r>
            <a:endParaRPr lang="en-US" dirty="0"/>
          </a:p>
        </p:txBody>
      </p:sp>
    </p:spTree>
    <p:extLst>
      <p:ext uri="{BB962C8B-B14F-4D97-AF65-F5344CB8AC3E}">
        <p14:creationId xmlns:p14="http://schemas.microsoft.com/office/powerpoint/2010/main" val="3540033859"/>
      </p:ext>
    </p:extLst>
  </p:cSld>
  <p:clrMapOvr>
    <a:masterClrMapping/>
  </p:clrMapOvr>
  <p:transition>
    <p:check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Some important  vocabulary:</a:t>
            </a:r>
            <a:endParaRPr lang="en-US" dirty="0">
              <a:solidFill>
                <a:schemeClr val="accent1"/>
              </a:solidFill>
            </a:endParaRPr>
          </a:p>
        </p:txBody>
      </p:sp>
      <p:sp>
        <p:nvSpPr>
          <p:cNvPr id="3" name="Content Placeholder 2"/>
          <p:cNvSpPr>
            <a:spLocks noGrp="1"/>
          </p:cNvSpPr>
          <p:nvPr>
            <p:ph idx="1"/>
          </p:nvPr>
        </p:nvSpPr>
        <p:spPr>
          <a:xfrm>
            <a:off x="0" y="1600201"/>
            <a:ext cx="8458200" cy="3733800"/>
          </a:xfrm>
        </p:spPr>
        <p:txBody>
          <a:bodyPr>
            <a:noAutofit/>
          </a:bodyPr>
          <a:lstStyle/>
          <a:p>
            <a:r>
              <a:rPr lang="en-US" sz="2800" u="sng" dirty="0" smtClean="0"/>
              <a:t>Population</a:t>
            </a:r>
            <a:r>
              <a:rPr lang="en-US" sz="2800" dirty="0" smtClean="0"/>
              <a:t>: A group of organisms all of the same species</a:t>
            </a:r>
          </a:p>
          <a:p>
            <a:r>
              <a:rPr lang="en-US" sz="2800" u="sng" dirty="0" smtClean="0"/>
              <a:t>Genotype</a:t>
            </a:r>
            <a:r>
              <a:rPr lang="en-US" sz="2800" dirty="0" smtClean="0"/>
              <a:t>: The actual set of genes (strips of DNA in the chromosomes) which an organism carries inside.</a:t>
            </a:r>
          </a:p>
          <a:p>
            <a:r>
              <a:rPr lang="en-US" sz="2800" u="sng" dirty="0" smtClean="0"/>
              <a:t>Phenotype</a:t>
            </a:r>
            <a:r>
              <a:rPr lang="en-US" sz="2800" dirty="0" smtClean="0"/>
              <a:t>: The outward, physical expression of those genes. </a:t>
            </a:r>
          </a:p>
          <a:p>
            <a:r>
              <a:rPr lang="en-US" sz="2800" u="sng" dirty="0" smtClean="0"/>
              <a:t>Mutation</a:t>
            </a:r>
            <a:r>
              <a:rPr lang="en-US" sz="2800" dirty="0" smtClean="0"/>
              <a:t>:  A permanent change in the DNA of an organism.   If it is passed on to the organism’s offspring, it may be harmful, harmless, or helpful for the offspring.</a:t>
            </a:r>
            <a:endParaRPr lang="en-US" sz="2800" dirty="0"/>
          </a:p>
        </p:txBody>
      </p:sp>
    </p:spTree>
    <p:extLst>
      <p:ext uri="{BB962C8B-B14F-4D97-AF65-F5344CB8AC3E}">
        <p14:creationId xmlns:p14="http://schemas.microsoft.com/office/powerpoint/2010/main" val="19145139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0782"/>
            <a:ext cx="8229600" cy="1143000"/>
          </a:xfrm>
        </p:spPr>
        <p:txBody>
          <a:bodyPr/>
          <a:lstStyle/>
          <a:p>
            <a:r>
              <a:rPr lang="en-US" dirty="0" smtClean="0"/>
              <a:t>What is Natural Selection?</a:t>
            </a:r>
            <a:endParaRPr lang="en-US" dirty="0"/>
          </a:p>
        </p:txBody>
      </p:sp>
      <p:sp>
        <p:nvSpPr>
          <p:cNvPr id="3" name="Content Placeholder 2"/>
          <p:cNvSpPr>
            <a:spLocks noGrp="1"/>
          </p:cNvSpPr>
          <p:nvPr>
            <p:ph idx="1"/>
          </p:nvPr>
        </p:nvSpPr>
        <p:spPr>
          <a:xfrm>
            <a:off x="0" y="1066800"/>
            <a:ext cx="9144000" cy="5638800"/>
          </a:xfrm>
        </p:spPr>
        <p:txBody>
          <a:bodyPr>
            <a:normAutofit/>
          </a:bodyPr>
          <a:lstStyle/>
          <a:p>
            <a:pPr marL="457200" lvl="1" indent="0">
              <a:buNone/>
            </a:pPr>
            <a:r>
              <a:rPr lang="en-US" dirty="0" smtClean="0"/>
              <a:t>		</a:t>
            </a:r>
            <a:r>
              <a:rPr lang="en-US" sz="2800" dirty="0" smtClean="0"/>
              <a:t>           Species </a:t>
            </a:r>
            <a:r>
              <a:rPr lang="en-US" sz="2800" dirty="0"/>
              <a:t>evolve over time. </a:t>
            </a:r>
            <a:endParaRPr lang="en-US" sz="2800" dirty="0" smtClean="0"/>
          </a:p>
          <a:p>
            <a:pPr marL="0" indent="0">
              <a:buNone/>
            </a:pPr>
            <a:r>
              <a:rPr lang="en-US" sz="2800" dirty="0" smtClean="0"/>
              <a:t>Natural Selection will occur if:</a:t>
            </a:r>
          </a:p>
          <a:p>
            <a:r>
              <a:rPr lang="en-US" sz="2800" dirty="0" smtClean="0"/>
              <a:t>Individuals in a population (group of organisms of the same species) have genetic differences; they show variability.</a:t>
            </a:r>
          </a:p>
          <a:p>
            <a:r>
              <a:rPr lang="en-US" sz="2800" dirty="0" smtClean="0"/>
              <a:t>Not all of the individuals reproduce, but the reproduction is not random.</a:t>
            </a:r>
          </a:p>
          <a:p>
            <a:r>
              <a:rPr lang="en-US" sz="2800" dirty="0" smtClean="0"/>
              <a:t>The individuals with an advantageous trait will increase their chances of reproduction.</a:t>
            </a:r>
          </a:p>
          <a:p>
            <a:r>
              <a:rPr lang="en-US" sz="2800" dirty="0" smtClean="0"/>
              <a:t>These advantageous traits are passed on to their offspring. </a:t>
            </a:r>
          </a:p>
          <a:p>
            <a:endParaRPr lang="en-US" sz="2800" dirty="0"/>
          </a:p>
        </p:txBody>
      </p:sp>
      <p:pic>
        <p:nvPicPr>
          <p:cNvPr id="5122" name="Picture 2" descr="http://images.slideplayer.us/2/772277/slides/slide_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86383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772400" cy="1143000"/>
          </a:xfrm>
        </p:spPr>
        <p:txBody>
          <a:bodyPr>
            <a:normAutofit/>
          </a:bodyPr>
          <a:lstStyle/>
          <a:p>
            <a:r>
              <a:rPr lang="en-US" sz="6000" b="1" dirty="0" smtClean="0">
                <a:solidFill>
                  <a:schemeClr val="tx2">
                    <a:lumMod val="75000"/>
                  </a:schemeClr>
                </a:solidFill>
              </a:rPr>
              <a:t>What is Evolution</a:t>
            </a:r>
            <a:endParaRPr lang="en-US" sz="6000" b="1" dirty="0">
              <a:solidFill>
                <a:schemeClr val="tx2">
                  <a:lumMod val="75000"/>
                </a:schemeClr>
              </a:solidFill>
            </a:endParaRPr>
          </a:p>
        </p:txBody>
      </p:sp>
      <p:sp>
        <p:nvSpPr>
          <p:cNvPr id="3" name="Content Placeholder 2"/>
          <p:cNvSpPr>
            <a:spLocks noGrp="1"/>
          </p:cNvSpPr>
          <p:nvPr>
            <p:ph idx="1"/>
          </p:nvPr>
        </p:nvSpPr>
        <p:spPr>
          <a:xfrm>
            <a:off x="152400" y="1600200"/>
            <a:ext cx="8915400" cy="5105400"/>
          </a:xfrm>
        </p:spPr>
        <p:txBody>
          <a:bodyPr/>
          <a:lstStyle/>
          <a:p>
            <a:r>
              <a:rPr lang="en-US" sz="2800" dirty="0" smtClean="0"/>
              <a:t>It means that all living things on Earth are descended from a common ancestor.</a:t>
            </a:r>
          </a:p>
          <a:p>
            <a:pPr marL="342900" lvl="1" indent="-342900">
              <a:buFont typeface="Arial" pitchFamily="34" charset="0"/>
              <a:buChar char="•"/>
            </a:pPr>
            <a:r>
              <a:rPr lang="en-US" sz="2800" dirty="0" smtClean="0"/>
              <a:t>The great diversity of organisms is the result of more than 3.5 billion years of evolution that has filled every available niche with life forms. </a:t>
            </a:r>
          </a:p>
          <a:p>
            <a:pPr marL="342900" lvl="1" indent="-342900">
              <a:buFont typeface="Arial" pitchFamily="34" charset="0"/>
              <a:buChar char="•"/>
            </a:pPr>
            <a:r>
              <a:rPr lang="en-US" sz="2800" dirty="0" smtClean="0"/>
              <a:t>The millions of different species of plants, animals, and microorganisms that live on earth today are related by descent from common ancestors. </a:t>
            </a:r>
          </a:p>
          <a:p>
            <a:pPr marL="342900" lvl="1" indent="-342900">
              <a:buFont typeface="Arial" pitchFamily="34" charset="0"/>
              <a:buChar char="•"/>
            </a:pPr>
            <a:endParaRPr lang="en-US" sz="2800" dirty="0" smtClean="0"/>
          </a:p>
          <a:p>
            <a:endParaRPr lang="en-US" dirty="0"/>
          </a:p>
        </p:txBody>
      </p:sp>
    </p:spTree>
    <p:extLst>
      <p:ext uri="{BB962C8B-B14F-4D97-AF65-F5344CB8AC3E}">
        <p14:creationId xmlns:p14="http://schemas.microsoft.com/office/powerpoint/2010/main" val="27195293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hlinkClick r:id="rId2"/>
              </a:rPr>
              <a:t>Misconceptions about </a:t>
            </a:r>
            <a:br>
              <a:rPr lang="en-US" dirty="0" smtClean="0">
                <a:hlinkClick r:id="rId2"/>
              </a:rPr>
            </a:br>
            <a:r>
              <a:rPr lang="en-US" dirty="0" smtClean="0">
                <a:hlinkClick r:id="rId2"/>
              </a:rPr>
              <a:t>Natural </a:t>
            </a:r>
            <a:r>
              <a:rPr lang="en-US" dirty="0">
                <a:hlinkClick r:id="rId2"/>
              </a:rPr>
              <a:t>S</a:t>
            </a:r>
            <a:r>
              <a:rPr lang="en-US" dirty="0" smtClean="0">
                <a:hlinkClick r:id="rId2"/>
              </a:rPr>
              <a:t>election</a:t>
            </a:r>
            <a:endParaRPr lang="en-US" dirty="0"/>
          </a:p>
        </p:txBody>
      </p:sp>
      <p:sp>
        <p:nvSpPr>
          <p:cNvPr id="3" name="Content Placeholder 2"/>
          <p:cNvSpPr>
            <a:spLocks noGrp="1"/>
          </p:cNvSpPr>
          <p:nvPr>
            <p:ph idx="1"/>
          </p:nvPr>
        </p:nvSpPr>
        <p:spPr/>
        <p:txBody>
          <a:bodyPr/>
          <a:lstStyle/>
          <a:p>
            <a:endParaRPr lang="en-US" dirty="0"/>
          </a:p>
        </p:txBody>
      </p:sp>
      <p:pic>
        <p:nvPicPr>
          <p:cNvPr id="5" name="Picture 2" descr="http://ncse.com/files/blog-images/Human-evolution-ma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544" y="2362200"/>
            <a:ext cx="6822017" cy="243161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900544" y="2362200"/>
            <a:ext cx="6822017" cy="2377440"/>
          </a:xfrm>
          <a:prstGeom prst="line">
            <a:avLst/>
          </a:prstGeom>
          <a:ln w="1524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900544" y="2362200"/>
            <a:ext cx="6822017" cy="2377440"/>
          </a:xfrm>
          <a:prstGeom prst="line">
            <a:avLst/>
          </a:prstGeom>
          <a:ln w="152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2865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143000"/>
          </a:xfrm>
        </p:spPr>
        <p:txBody>
          <a:bodyPr>
            <a:normAutofit fontScale="90000"/>
          </a:bodyPr>
          <a:lstStyle/>
          <a:p>
            <a:pPr algn="ctr"/>
            <a:r>
              <a:rPr lang="en-US" dirty="0" smtClean="0">
                <a:solidFill>
                  <a:schemeClr val="accent1"/>
                </a:solidFill>
              </a:rPr>
              <a:t>How does natural selection play a role in our own lives?</a:t>
            </a:r>
            <a:br>
              <a:rPr lang="en-US" dirty="0" smtClean="0">
                <a:solidFill>
                  <a:schemeClr val="accent1"/>
                </a:solidFill>
              </a:rPr>
            </a:br>
            <a:r>
              <a:rPr lang="en-US" dirty="0" smtClean="0">
                <a:solidFill>
                  <a:schemeClr val="accent1"/>
                </a:solidFill>
              </a:rPr>
              <a:t>Ex:  Antibiotic resistance</a:t>
            </a:r>
            <a:endParaRPr lang="en-US" dirty="0">
              <a:solidFill>
                <a:schemeClr val="accent1"/>
              </a:solidFill>
            </a:endParaRPr>
          </a:p>
        </p:txBody>
      </p:sp>
      <p:pic>
        <p:nvPicPr>
          <p:cNvPr id="2050" name="Picture 2" descr="http://uedata.berkeley.edu/media/3/93464_evo_resources_resource_image_381_origina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81200"/>
            <a:ext cx="91440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1506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325582"/>
            <a:ext cx="7772400" cy="1143000"/>
          </a:xfrm>
        </p:spPr>
        <p:txBody>
          <a:bodyPr>
            <a:normAutofit/>
          </a:bodyPr>
          <a:lstStyle/>
          <a:p>
            <a:r>
              <a:rPr lang="en-US" sz="4000" dirty="0" smtClean="0">
                <a:hlinkClick r:id="rId2"/>
              </a:rPr>
              <a:t>Gizmo Online Resources</a:t>
            </a:r>
            <a:endParaRPr lang="en-US" sz="4000" dirty="0"/>
          </a:p>
        </p:txBody>
      </p:sp>
      <p:pic>
        <p:nvPicPr>
          <p:cNvPr id="4098" name="Picture 2" descr="http://katiephd.com/wp-content/uploads/2011/05/pep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68582"/>
            <a:ext cx="9174477" cy="5477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2092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dirty="0" smtClean="0"/>
              <a:t>The concepts of common descent and natural selection were first proposed by Charles Darwin in his famous book, </a:t>
            </a:r>
            <a:br>
              <a:rPr lang="en-US" dirty="0" smtClean="0"/>
            </a:br>
            <a:r>
              <a:rPr lang="en-US" u="sng" dirty="0" smtClean="0"/>
              <a:t>The Origin of Species </a:t>
            </a:r>
            <a:r>
              <a:rPr lang="en-US" dirty="0" smtClean="0"/>
              <a:t>in 1859</a:t>
            </a:r>
            <a:endParaRPr lang="en-US" dirty="0"/>
          </a:p>
        </p:txBody>
      </p:sp>
      <p:pic>
        <p:nvPicPr>
          <p:cNvPr id="4" name="Picture 5" descr="http://www.islingtoncommunitytheatre.com/storage/darwin-bg.jpg?__SQUARESPACE_CACHEVERSION=12495655806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590800"/>
            <a:ext cx="4014788" cy="4048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5490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cdn1.buuteeq.com/upload/12775/evo-poster-small.gif.1024x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293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2792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http://media-cache-ec0.pinimg.com/736x/b2/db/9a/b2db9ac01aae14cc3619340485da4f7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8324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7333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5" y="457200"/>
            <a:ext cx="9144000" cy="1520952"/>
          </a:xfrm>
        </p:spPr>
        <p:txBody>
          <a:bodyPr>
            <a:noAutofit/>
          </a:bodyPr>
          <a:lstStyle/>
          <a:p>
            <a:pPr eaLnBrk="1" hangingPunct="1">
              <a:defRPr/>
            </a:pPr>
            <a:r>
              <a:rPr lang="en-US" b="1" dirty="0" smtClean="0"/>
              <a:t>Evidence for Evolution comes from different sources and </a:t>
            </a:r>
            <a:br>
              <a:rPr lang="en-US" b="1" dirty="0" smtClean="0"/>
            </a:br>
            <a:r>
              <a:rPr lang="en-US" b="1" dirty="0" smtClean="0"/>
              <a:t>various disciplines:</a:t>
            </a:r>
            <a:endParaRPr lang="en-US" b="1" dirty="0"/>
          </a:p>
        </p:txBody>
      </p:sp>
      <p:sp>
        <p:nvSpPr>
          <p:cNvPr id="25603" name="Content Placeholder 2"/>
          <p:cNvSpPr>
            <a:spLocks noGrp="1"/>
          </p:cNvSpPr>
          <p:nvPr>
            <p:ph idx="1"/>
          </p:nvPr>
        </p:nvSpPr>
        <p:spPr>
          <a:xfrm>
            <a:off x="0" y="2057400"/>
            <a:ext cx="9144000" cy="5029200"/>
          </a:xfrm>
        </p:spPr>
        <p:txBody>
          <a:bodyPr>
            <a:normAutofit/>
          </a:bodyPr>
          <a:lstStyle/>
          <a:p>
            <a:pPr marL="631825" indent="-514350" eaLnBrk="1" hangingPunct="1">
              <a:buFont typeface="Corbel" pitchFamily="34" charset="0"/>
              <a:buAutoNum type="arabicPeriod"/>
            </a:pPr>
            <a:r>
              <a:rPr lang="en-US" altLang="en-US" sz="2800" dirty="0" smtClean="0"/>
              <a:t>Fossils </a:t>
            </a:r>
          </a:p>
          <a:p>
            <a:pPr marL="631825" indent="-514350">
              <a:buFont typeface="Corbel" pitchFamily="34" charset="0"/>
              <a:buAutoNum type="arabicPeriod"/>
            </a:pPr>
            <a:r>
              <a:rPr lang="en-US" altLang="en-US" sz="2800" dirty="0"/>
              <a:t>Biogeography</a:t>
            </a:r>
          </a:p>
          <a:p>
            <a:pPr marL="631825" indent="-514350" eaLnBrk="1" hangingPunct="1">
              <a:buFont typeface="Corbel" pitchFamily="34" charset="0"/>
              <a:buAutoNum type="arabicPeriod"/>
            </a:pPr>
            <a:r>
              <a:rPr lang="en-US" altLang="en-US" sz="2800" dirty="0" smtClean="0"/>
              <a:t>The Law of Superposition</a:t>
            </a:r>
          </a:p>
          <a:p>
            <a:pPr marL="631825" indent="-514350">
              <a:buFont typeface="Corbel" pitchFamily="34" charset="0"/>
              <a:buAutoNum type="arabicPeriod"/>
            </a:pPr>
            <a:r>
              <a:rPr lang="en-US" altLang="en-US" sz="2800" dirty="0"/>
              <a:t>Artificial Selection</a:t>
            </a:r>
          </a:p>
          <a:p>
            <a:pPr marL="631825" indent="-514350">
              <a:buFont typeface="Corbel" pitchFamily="34" charset="0"/>
              <a:buAutoNum type="arabicPeriod"/>
            </a:pPr>
            <a:r>
              <a:rPr lang="en-US" altLang="en-US" sz="2800" dirty="0"/>
              <a:t>Vestigial Organs: The evolutionary legacy we carry within our own bodies</a:t>
            </a:r>
          </a:p>
          <a:p>
            <a:pPr marL="631825" indent="-514350" eaLnBrk="1" hangingPunct="1">
              <a:buFont typeface="Corbel" pitchFamily="34" charset="0"/>
              <a:buAutoNum type="arabicPeriod"/>
            </a:pPr>
            <a:r>
              <a:rPr lang="en-US" altLang="en-US" sz="2800" dirty="0" smtClean="0"/>
              <a:t>Similarities: Comparative Anatomy</a:t>
            </a:r>
          </a:p>
          <a:p>
            <a:pPr marL="631825" indent="-514350" eaLnBrk="1" hangingPunct="1">
              <a:buFont typeface="Corbel" pitchFamily="34" charset="0"/>
              <a:buAutoNum type="arabicPeriod"/>
            </a:pPr>
            <a:r>
              <a:rPr lang="en-US" altLang="en-US" sz="2800" dirty="0" smtClean="0"/>
              <a:t>Overwhelming </a:t>
            </a:r>
            <a:r>
              <a:rPr lang="en-US" altLang="en-US" sz="2800" dirty="0"/>
              <a:t>G</a:t>
            </a:r>
            <a:r>
              <a:rPr lang="en-US" altLang="en-US" sz="2800" dirty="0" smtClean="0"/>
              <a:t>enetic </a:t>
            </a:r>
            <a:r>
              <a:rPr lang="en-US" altLang="en-US" sz="2800" dirty="0"/>
              <a:t>E</a:t>
            </a:r>
            <a:r>
              <a:rPr lang="en-US" altLang="en-US" sz="2800" dirty="0" smtClean="0"/>
              <a:t>vidence (not available in Darwin’s time)</a:t>
            </a:r>
          </a:p>
          <a:p>
            <a:pPr marL="631825" indent="-514350" eaLnBrk="1" hangingPunct="1">
              <a:buFont typeface="Corbel" pitchFamily="34" charset="0"/>
              <a:buAutoNum type="arabicPeriod"/>
            </a:pPr>
            <a:endParaRPr lang="en-US" altLang="en-US" sz="2400" dirty="0" smtClean="0"/>
          </a:p>
        </p:txBody>
      </p:sp>
    </p:spTree>
    <p:extLst>
      <p:ext uri="{BB962C8B-B14F-4D97-AF65-F5344CB8AC3E}">
        <p14:creationId xmlns:p14="http://schemas.microsoft.com/office/powerpoint/2010/main" val="14938920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 calcmode="lin" valueType="num">
                                      <p:cBhvr additive="base">
                                        <p:cTn id="13" dur="5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603">
                                            <p:txEl>
                                              <p:pRg st="2" end="2"/>
                                            </p:txEl>
                                          </p:spTgt>
                                        </p:tgtEl>
                                        <p:attrNameLst>
                                          <p:attrName>style.visibility</p:attrName>
                                        </p:attrNameLst>
                                      </p:cBhvr>
                                      <p:to>
                                        <p:strVal val="visible"/>
                                      </p:to>
                                    </p:set>
                                    <p:anim calcmode="lin" valueType="num">
                                      <p:cBhvr additive="base">
                                        <p:cTn id="19" dur="5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6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603">
                                            <p:txEl>
                                              <p:pRg st="3" end="3"/>
                                            </p:txEl>
                                          </p:spTgt>
                                        </p:tgtEl>
                                        <p:attrNameLst>
                                          <p:attrName>style.visibility</p:attrName>
                                        </p:attrNameLst>
                                      </p:cBhvr>
                                      <p:to>
                                        <p:strVal val="visible"/>
                                      </p:to>
                                    </p:set>
                                    <p:anim calcmode="lin" valueType="num">
                                      <p:cBhvr additive="base">
                                        <p:cTn id="25" dur="5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60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5603">
                                            <p:txEl>
                                              <p:pRg st="4" end="4"/>
                                            </p:txEl>
                                          </p:spTgt>
                                        </p:tgtEl>
                                        <p:attrNameLst>
                                          <p:attrName>style.visibility</p:attrName>
                                        </p:attrNameLst>
                                      </p:cBhvr>
                                      <p:to>
                                        <p:strVal val="visible"/>
                                      </p:to>
                                    </p:set>
                                    <p:anim calcmode="lin" valueType="num">
                                      <p:cBhvr additive="base">
                                        <p:cTn id="31" dur="500" fill="hold"/>
                                        <p:tgtEl>
                                          <p:spTgt spid="2560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560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5603">
                                            <p:txEl>
                                              <p:pRg st="5" end="5"/>
                                            </p:txEl>
                                          </p:spTgt>
                                        </p:tgtEl>
                                        <p:attrNameLst>
                                          <p:attrName>style.visibility</p:attrName>
                                        </p:attrNameLst>
                                      </p:cBhvr>
                                      <p:to>
                                        <p:strVal val="visible"/>
                                      </p:to>
                                    </p:set>
                                    <p:anim calcmode="lin" valueType="num">
                                      <p:cBhvr additive="base">
                                        <p:cTn id="37" dur="500" fill="hold"/>
                                        <p:tgtEl>
                                          <p:spTgt spid="2560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560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5603">
                                            <p:txEl>
                                              <p:pRg st="6" end="6"/>
                                            </p:txEl>
                                          </p:spTgt>
                                        </p:tgtEl>
                                        <p:attrNameLst>
                                          <p:attrName>style.visibility</p:attrName>
                                        </p:attrNameLst>
                                      </p:cBhvr>
                                      <p:to>
                                        <p:strVal val="visible"/>
                                      </p:to>
                                    </p:set>
                                    <p:anim calcmode="lin" valueType="num">
                                      <p:cBhvr additive="base">
                                        <p:cTn id="43" dur="500" fill="hold"/>
                                        <p:tgtEl>
                                          <p:spTgt spid="2560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560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228600"/>
            <a:ext cx="9144000" cy="1431925"/>
          </a:xfrm>
        </p:spPr>
        <p:txBody>
          <a:bodyPr>
            <a:normAutofit fontScale="90000"/>
          </a:bodyPr>
          <a:lstStyle/>
          <a:p>
            <a:pPr algn="ctr" eaLnBrk="1" fontAlgn="auto" hangingPunct="1">
              <a:spcAft>
                <a:spcPts val="0"/>
              </a:spcAft>
              <a:defRPr/>
            </a:pPr>
            <a:r>
              <a:rPr lang="en-US" dirty="0" smtClean="0">
                <a:solidFill>
                  <a:schemeClr val="accent1">
                    <a:satMod val="150000"/>
                  </a:schemeClr>
                </a:solidFill>
              </a:rPr>
              <a:t> </a:t>
            </a:r>
            <a:r>
              <a:rPr lang="en-US" sz="4900" b="1" dirty="0" smtClean="0"/>
              <a:t>1. Fossils: </a:t>
            </a:r>
            <a:br>
              <a:rPr lang="en-US" sz="4900" b="1" dirty="0" smtClean="0"/>
            </a:br>
            <a:r>
              <a:rPr lang="en-US" sz="4900" b="1" dirty="0" smtClean="0"/>
              <a:t>Traces of long-dead organisms</a:t>
            </a:r>
            <a:r>
              <a:rPr lang="en-US" sz="4400" b="1" dirty="0" smtClean="0"/>
              <a:t/>
            </a:r>
            <a:br>
              <a:rPr lang="en-US" sz="4400" b="1" dirty="0" smtClean="0"/>
            </a:br>
            <a:r>
              <a:rPr lang="en-US" sz="2700" b="1" dirty="0" smtClean="0"/>
              <a:t>There are different  types of fossils here are just a few</a:t>
            </a:r>
            <a:r>
              <a:rPr lang="en-US" sz="2700" dirty="0" smtClean="0">
                <a:solidFill>
                  <a:schemeClr val="accent1"/>
                </a:solidFill>
              </a:rPr>
              <a:t>.</a:t>
            </a:r>
            <a:endParaRPr lang="en-US" sz="2700" dirty="0">
              <a:solidFill>
                <a:schemeClr val="accent1"/>
              </a:solidFill>
            </a:endParaRPr>
          </a:p>
        </p:txBody>
      </p:sp>
      <p:sp>
        <p:nvSpPr>
          <p:cNvPr id="38915" name="Rectangle 3"/>
          <p:cNvSpPr>
            <a:spLocks noGrp="1" noChangeArrowheads="1"/>
          </p:cNvSpPr>
          <p:nvPr>
            <p:ph idx="1"/>
          </p:nvPr>
        </p:nvSpPr>
        <p:spPr>
          <a:xfrm>
            <a:off x="609600" y="2098964"/>
            <a:ext cx="7696200" cy="1447800"/>
          </a:xfrm>
        </p:spPr>
        <p:txBody>
          <a:bodyPr>
            <a:normAutofit/>
          </a:bodyPr>
          <a:lstStyle/>
          <a:p>
            <a:r>
              <a:rPr lang="en-US" sz="2800" dirty="0" smtClean="0"/>
              <a:t>A </a:t>
            </a:r>
            <a:r>
              <a:rPr lang="en-US" sz="2800" u="sng" dirty="0" smtClean="0"/>
              <a:t>fossil mold </a:t>
            </a:r>
            <a:r>
              <a:rPr lang="en-US" sz="2800" dirty="0" smtClean="0"/>
              <a:t>is formed by the impression left in rock by the remains of an organism. </a:t>
            </a:r>
          </a:p>
        </p:txBody>
      </p:sp>
      <p:pic>
        <p:nvPicPr>
          <p:cNvPr id="2050" name="Picture 2" descr="http://ncse.com/files/Bivalvemol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276600"/>
            <a:ext cx="4572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2661"/>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additive="base">
                                        <p:cTn id="7" dur="500" fill="hold"/>
                                        <p:tgtEl>
                                          <p:spTgt spid="38914"/>
                                        </p:tgtEl>
                                        <p:attrNameLst>
                                          <p:attrName>ppt_x</p:attrName>
                                        </p:attrNameLst>
                                      </p:cBhvr>
                                      <p:tavLst>
                                        <p:tav tm="0">
                                          <p:val>
                                            <p:strVal val="0-#ppt_w/2"/>
                                          </p:val>
                                        </p:tav>
                                        <p:tav tm="100000">
                                          <p:val>
                                            <p:strVal val="#ppt_x"/>
                                          </p:val>
                                        </p:tav>
                                      </p:tavLst>
                                    </p:anim>
                                    <p:anim calcmode="lin" valueType="num">
                                      <p:cBhvr additive="base">
                                        <p:cTn id="8" dur="500" fill="hold"/>
                                        <p:tgtEl>
                                          <p:spTgt spid="389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915">
                                            <p:txEl>
                                              <p:pRg st="0" end="0"/>
                                            </p:txEl>
                                          </p:spTgt>
                                        </p:tgtEl>
                                        <p:attrNameLst>
                                          <p:attrName>style.visibility</p:attrName>
                                        </p:attrNameLst>
                                      </p:cBhvr>
                                      <p:to>
                                        <p:strVal val="visible"/>
                                      </p:to>
                                    </p:set>
                                    <p:anim calcmode="lin" valueType="num">
                                      <p:cBhvr additive="base">
                                        <p:cTn id="13" dur="500" fill="hold"/>
                                        <p:tgtEl>
                                          <p:spTgt spid="3891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91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412" y="0"/>
            <a:ext cx="7772400" cy="1143000"/>
          </a:xfrm>
        </p:spPr>
        <p:txBody>
          <a:bodyPr/>
          <a:lstStyle/>
          <a:p>
            <a:r>
              <a:rPr lang="en-US" dirty="0" smtClean="0">
                <a:solidFill>
                  <a:schemeClr val="accent1"/>
                </a:solidFill>
              </a:rPr>
              <a:t>Types of Fossils</a:t>
            </a:r>
            <a:endParaRPr lang="en-US" dirty="0">
              <a:solidFill>
                <a:schemeClr val="accent1"/>
              </a:solidFill>
            </a:endParaRPr>
          </a:p>
        </p:txBody>
      </p:sp>
      <p:sp>
        <p:nvSpPr>
          <p:cNvPr id="3" name="Content Placeholder 2"/>
          <p:cNvSpPr>
            <a:spLocks noGrp="1"/>
          </p:cNvSpPr>
          <p:nvPr>
            <p:ph idx="1"/>
          </p:nvPr>
        </p:nvSpPr>
        <p:spPr>
          <a:xfrm>
            <a:off x="633412" y="981738"/>
            <a:ext cx="7772400" cy="3733800"/>
          </a:xfrm>
        </p:spPr>
        <p:txBody>
          <a:bodyPr/>
          <a:lstStyle/>
          <a:p>
            <a:r>
              <a:rPr lang="en-US" sz="2800" dirty="0"/>
              <a:t>A </a:t>
            </a:r>
            <a:r>
              <a:rPr lang="en-US" sz="2800" u="sng" dirty="0"/>
              <a:t>cast fossil </a:t>
            </a:r>
            <a:r>
              <a:rPr lang="en-US" sz="2800" dirty="0"/>
              <a:t>occurs when the mold is filled in by precipitating minerals.</a:t>
            </a:r>
            <a:endParaRPr lang="en-US" altLang="en-US" sz="2800" dirty="0"/>
          </a:p>
          <a:p>
            <a:endParaRPr lang="en-US" dirty="0"/>
          </a:p>
        </p:txBody>
      </p:sp>
      <p:pic>
        <p:nvPicPr>
          <p:cNvPr id="1026" name="Picture 2" descr="http://ykonline.yksd.com/distanceedcourses/Courses/EarthScience/lessons/FourthQuarter/Chapter14/14-01/images/CastFoss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133600"/>
            <a:ext cx="5612215" cy="4491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5160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670</TotalTime>
  <Words>1345</Words>
  <Application>Microsoft Office PowerPoint</Application>
  <PresentationFormat>On-screen Show (4:3)</PresentationFormat>
  <Paragraphs>134</Paragraphs>
  <Slides>32</Slides>
  <Notes>16</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1" baseType="lpstr">
      <vt:lpstr>Arial</vt:lpstr>
      <vt:lpstr>Calibri</vt:lpstr>
      <vt:lpstr>Corbel</vt:lpstr>
      <vt:lpstr>Times New Roman</vt:lpstr>
      <vt:lpstr>Wingdings</vt:lpstr>
      <vt:lpstr>Wingdings 2</vt:lpstr>
      <vt:lpstr>Wingdings 3</vt:lpstr>
      <vt:lpstr>Office Theme</vt:lpstr>
      <vt:lpstr>Document</vt:lpstr>
      <vt:lpstr>Evolution</vt:lpstr>
      <vt:lpstr>Today’s Lesson</vt:lpstr>
      <vt:lpstr>What is Evolution</vt:lpstr>
      <vt:lpstr>The concepts of common descent and natural selection were first proposed by Charles Darwin in his famous book,  The Origin of Species in 1859</vt:lpstr>
      <vt:lpstr>PowerPoint Presentation</vt:lpstr>
      <vt:lpstr>PowerPoint Presentation</vt:lpstr>
      <vt:lpstr>Evidence for Evolution comes from different sources and  various disciplines:</vt:lpstr>
      <vt:lpstr> 1. Fossils:  Traces of long-dead organisms There are different  types of fossils here are just a few.</vt:lpstr>
      <vt:lpstr>Types of Fossils</vt:lpstr>
      <vt:lpstr>Types of Fossils</vt:lpstr>
      <vt:lpstr>Types of Fossils</vt:lpstr>
      <vt:lpstr>To learn more about the many different types of fossils, check out: The National Center for Science Education's Article on the subject </vt:lpstr>
      <vt:lpstr>2. Biogeography:  the study of the geographical distribution  of fossils. </vt:lpstr>
      <vt:lpstr>3. The Law of Superposition</vt:lpstr>
      <vt:lpstr>PowerPoint Presentation</vt:lpstr>
      <vt:lpstr>What would make you change your mind about Evolution?</vt:lpstr>
      <vt:lpstr>4.  Artificial Selection</vt:lpstr>
      <vt:lpstr>A Great Example of Artificial Selection</vt:lpstr>
      <vt:lpstr>PowerPoint Presentation</vt:lpstr>
      <vt:lpstr>6. Similarities among related organisms:</vt:lpstr>
      <vt:lpstr>Embryonic development is also strikingly similar among related organisms.</vt:lpstr>
      <vt:lpstr>PowerPoint Presentation</vt:lpstr>
      <vt:lpstr>PowerPoint Presentation</vt:lpstr>
      <vt:lpstr>And what is DNA?</vt:lpstr>
      <vt:lpstr>Does our DNA look like  the DNA of other species?</vt:lpstr>
      <vt:lpstr>PowerPoint Presentation</vt:lpstr>
      <vt:lpstr>Natural Selection is a primary mechanism leading to change over time in organisms.  It is the driving force behind evolution. Brain Pop!! </vt:lpstr>
      <vt:lpstr>Some important  vocabulary:</vt:lpstr>
      <vt:lpstr>What is Natural Selection?</vt:lpstr>
      <vt:lpstr>Misconceptions about  Natural Selection</vt:lpstr>
      <vt:lpstr>How does natural selection play a role in our own lives? Ex:  Antibiotic resistance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Evolution</dc:title>
  <dc:creator>Bertha Vazquez</dc:creator>
  <cp:lastModifiedBy>Bertha Vazquez</cp:lastModifiedBy>
  <cp:revision>49</cp:revision>
  <dcterms:created xsi:type="dcterms:W3CDTF">2015-02-08T13:13:24Z</dcterms:created>
  <dcterms:modified xsi:type="dcterms:W3CDTF">2015-11-07T16:15:40Z</dcterms:modified>
</cp:coreProperties>
</file>